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1" r:id="rId2"/>
  </p:sldMasterIdLst>
  <p:notesMasterIdLst>
    <p:notesMasterId r:id="rId16"/>
  </p:notesMasterIdLst>
  <p:handoutMasterIdLst>
    <p:handoutMasterId r:id="rId17"/>
  </p:handoutMasterIdLst>
  <p:sldIdLst>
    <p:sldId id="315" r:id="rId3"/>
    <p:sldId id="293" r:id="rId4"/>
    <p:sldId id="281" r:id="rId5"/>
    <p:sldId id="282" r:id="rId6"/>
    <p:sldId id="284" r:id="rId7"/>
    <p:sldId id="285" r:id="rId8"/>
    <p:sldId id="288" r:id="rId9"/>
    <p:sldId id="292" r:id="rId10"/>
    <p:sldId id="286" r:id="rId11"/>
    <p:sldId id="290" r:id="rId12"/>
    <p:sldId id="294" r:id="rId13"/>
    <p:sldId id="291" r:id="rId14"/>
    <p:sldId id="28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6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6" d="100"/>
          <a:sy n="76" d="100"/>
        </p:scale>
        <p:origin x="24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58A34-83F4-4B2E-BC5A-DE51EE8822F9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FE58C-C1A6-4C4C-90C2-B7F5B0504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E1917-0BAF-4687-978A-82FFF05559C3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0E1E9A-E921-4174-A0FC-51868D7AC56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58372" y="5809826"/>
            <a:ext cx="1036410" cy="1018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96B01-8DCE-47B2-912B-42371FD4E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662A9-5C23-49D2-8BEF-632EB67FA4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1FE19-BD78-4ADA-BB86-245193F29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A0B5A-A8F1-4512-9F91-6B528EED8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1897A-9FF1-4CD3-A8C9-10EF6FCA3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7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B5D83-FFD2-4041-A6D5-B3C5937AA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9B358-F3AE-40DC-94FF-C82A360F6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F74CF-61BD-4878-86B0-29E8B7A6B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EE6AA-F460-4BD4-A86B-B76F4EF9F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40E33-C579-4E6F-8CD5-933284CEF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454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56851-12B2-49DC-9026-5224DE679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E12AAB-6AA6-41B4-9124-BAB08D5EAB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5E8FB-BFAC-492C-8DB4-403B5CDDE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08A44-7CCE-4BF2-99F7-799E0E942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E5D8F8-8BF7-481A-A085-8289C793B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0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25E09-690D-44C3-AB34-1C587FE2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47EAE-D63C-4B56-BB34-37B2C1C03A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5E79E8-5D06-4410-A212-33A361AD48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A7EFF-2B21-4264-A3BB-6DB67A1D2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BA8CE-273B-4E23-95CF-265AB6C07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A5590-7DD2-44A7-A610-13E17138D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16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6A5C3-3B70-426D-89FB-D24244E2B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CBC71-12F2-444B-A071-B5C6D01BF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16FF63-7BD3-4AE9-8B52-9658729E6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F372D7-055E-4792-9525-F27336734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81D2D9-272D-4EA0-808F-B09E638A73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7D9AD2-BA6D-420A-B594-D64541342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2B6BFE-3E0A-4AEE-99B6-BAFA0BB3B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6ECDE8-E28C-4AEE-8F33-902324B68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47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A7E97-9220-4A01-B325-166C082CE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3EBCD1-C098-4765-8F9F-31D5E0594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AEC61B-2297-4B11-82D0-10AD0F8F3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842BAC-FE47-4AF5-8444-0C00AE7A3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2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513006-CBD8-4EFC-8A72-129AA33D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C8CF1D-AD86-4C40-9B2F-4EF005ADF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D4365-608B-4BAE-B028-5846522D7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9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64195" y="5802840"/>
            <a:ext cx="1036410" cy="1018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DC75A-4437-4B9E-80EF-F9AA8D82B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B189F-4C8A-4CAC-B853-3CAE3B98F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C53FE8-1ECB-4225-BAC4-693B8728E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1CA8C3-6927-463F-AE84-DF3E1E68E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67EAD-507C-41B2-9C2B-A694061FA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FDA2BD-03D9-435A-8D75-5FF1EB3DD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088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57C4D-4EB6-489E-881A-A2908F118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C77FE1-BE1F-4A10-84B9-A467183948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62EBC1-2A56-4A89-82E1-3D5C9D711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2048A0-1249-49A0-B3B9-1F6840FA3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03AA62-4BE9-4D06-B4BF-8B3F23355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F0758A-10F8-4095-A5A0-D6487864F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066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4E34C-4DD8-4E3F-95F7-62DCBAFB3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F6DC4-840D-45A1-B958-129AF850BA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087A6-5C62-428A-B1EE-EF33A7B68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AE41C-A584-4F5D-8BB8-D450B57A0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41325-DA50-4F1D-A9E7-820BA14E9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2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EF75E2-73F3-489E-8BFF-E1AC0CB407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E271F-AAB3-4D8D-B4A3-FBF6EDB49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F42C0-F3A7-4C65-9685-B637BE668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2FF6E-9DFB-4FF5-9541-C5A717EE9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FF48B-FECC-42DE-A0B2-B72A4A77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31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932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AB7D7-3608-4730-B2E2-670834DF882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637952-BBE9-4E30-AC16-354EF45B0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56CC9-8830-4E09-910B-6FEF06644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17602-8E28-41B0-930A-D960449039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AB7D7-3608-4730-B2E2-670834DF882C}" type="datetimeFigureOut">
              <a:rPr lang="en-US" smtClean="0"/>
              <a:pPr/>
              <a:t>5/2/2023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EC8D1-C6B1-4638-9F1C-6887934107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C157B-D966-4B3E-B988-B939980773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7BAC7-FE87-40F6-AA24-4F4685D1B0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72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1464">
          <p15:clr>
            <a:srgbClr val="F26B43"/>
          </p15:clr>
        </p15:guide>
        <p15:guide id="4" pos="7152">
          <p15:clr>
            <a:srgbClr val="F26B43"/>
          </p15:clr>
        </p15:guide>
        <p15:guide id="5" pos="984">
          <p15:clr>
            <a:srgbClr val="F26B43"/>
          </p15:clr>
        </p15:guide>
        <p15:guide id="6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03997" y="1931831"/>
            <a:ext cx="6184006" cy="1191766"/>
          </a:xfrm>
        </p:spPr>
        <p:txBody>
          <a:bodyPr>
            <a:noAutofit/>
          </a:bodyPr>
          <a:lstStyle/>
          <a:p>
            <a:r>
              <a:rPr lang="en-US" sz="6000" b="1" dirty="0">
                <a:solidFill>
                  <a:srgbClr val="0070C0"/>
                </a:solidFill>
                <a:latin typeface="Bell MT" panose="02020503060305020303" pitchFamily="18" charset="0"/>
              </a:rPr>
              <a:t>Lecture : 19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4293" y="5388690"/>
            <a:ext cx="4563414" cy="493444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Bell MT" panose="02020503060305020303" pitchFamily="18" charset="0"/>
              </a:rPr>
              <a:t>Abdullah Mansoor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5CC37D7-3611-FBE9-6934-FFF77D3AD235}"/>
              </a:ext>
            </a:extLst>
          </p:cNvPr>
          <p:cNvSpPr txBox="1">
            <a:spLocks/>
          </p:cNvSpPr>
          <p:nvPr/>
        </p:nvSpPr>
        <p:spPr>
          <a:xfrm>
            <a:off x="1524000" y="3123597"/>
            <a:ext cx="9144000" cy="168112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Bell MT" panose="02020503060305020303" pitchFamily="18" charset="0"/>
              </a:rPr>
              <a:t>Linear Regression</a:t>
            </a:r>
            <a:br>
              <a:rPr lang="en-US">
                <a:latin typeface="Bell MT" panose="02020503060305020303" pitchFamily="18" charset="0"/>
              </a:rPr>
            </a:br>
            <a:r>
              <a:rPr lang="en-US">
                <a:latin typeface="Bell MT" panose="02020503060305020303" pitchFamily="18" charset="0"/>
              </a:rPr>
              <a:t>Supervised Learning with Gradient Descent</a:t>
            </a:r>
            <a:endParaRPr lang="en-US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93405"/>
            <a:ext cx="10515600" cy="5613991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latin typeface="Bell MT" panose="02020503060305020303" pitchFamily="18" charset="0"/>
              </a:rPr>
              <a:t>Visualizing the line fitting:</a:t>
            </a:r>
          </a:p>
          <a:p>
            <a:pPr algn="just"/>
            <a:endParaRPr lang="en-US" dirty="0">
              <a:latin typeface="Bell MT" panose="02020503060305020303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838200" y="1251913"/>
            <a:ext cx="5810810" cy="4755483"/>
            <a:chOff x="7941896" y="2942868"/>
            <a:chExt cx="3505199" cy="2736148"/>
          </a:xfrm>
        </p:grpSpPr>
        <p:grpSp>
          <p:nvGrpSpPr>
            <p:cNvPr id="9" name="Group 8"/>
            <p:cNvGrpSpPr/>
            <p:nvPr/>
          </p:nvGrpSpPr>
          <p:grpSpPr>
            <a:xfrm>
              <a:off x="7941896" y="2942868"/>
              <a:ext cx="3505199" cy="2736148"/>
              <a:chOff x="8225430" y="2662877"/>
              <a:chExt cx="3505199" cy="2736148"/>
            </a:xfrm>
          </p:grpSpPr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225430" y="2662877"/>
                <a:ext cx="3505199" cy="2736148"/>
              </a:xfrm>
              <a:prstGeom prst="rect">
                <a:avLst/>
              </a:prstGeom>
            </p:spPr>
          </p:pic>
          <p:grpSp>
            <p:nvGrpSpPr>
              <p:cNvPr id="20" name="Group 19"/>
              <p:cNvGrpSpPr/>
              <p:nvPr/>
            </p:nvGrpSpPr>
            <p:grpSpPr>
              <a:xfrm>
                <a:off x="8882742" y="3032209"/>
                <a:ext cx="2612572" cy="1676400"/>
                <a:chOff x="8882742" y="3032209"/>
                <a:chExt cx="2612572" cy="1676400"/>
              </a:xfrm>
            </p:grpSpPr>
            <p:cxnSp>
              <p:nvCxnSpPr>
                <p:cNvPr id="21" name="Straight Connector 20"/>
                <p:cNvCxnSpPr/>
                <p:nvPr/>
              </p:nvCxnSpPr>
              <p:spPr>
                <a:xfrm>
                  <a:off x="8962389" y="4444409"/>
                  <a:ext cx="0" cy="201333"/>
                </a:xfrm>
                <a:prstGeom prst="line">
                  <a:avLst/>
                </a:prstGeom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Connector 21"/>
                <p:cNvCxnSpPr/>
                <p:nvPr/>
              </p:nvCxnSpPr>
              <p:spPr>
                <a:xfrm>
                  <a:off x="9321267" y="4183854"/>
                  <a:ext cx="0" cy="260555"/>
                </a:xfrm>
                <a:prstGeom prst="line">
                  <a:avLst/>
                </a:prstGeom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/>
                <p:cNvCxnSpPr/>
                <p:nvPr/>
              </p:nvCxnSpPr>
              <p:spPr>
                <a:xfrm>
                  <a:off x="10107848" y="3923299"/>
                  <a:ext cx="0" cy="260555"/>
                </a:xfrm>
                <a:prstGeom prst="line">
                  <a:avLst/>
                </a:prstGeom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Connector 23"/>
                <p:cNvCxnSpPr/>
                <p:nvPr/>
              </p:nvCxnSpPr>
              <p:spPr>
                <a:xfrm>
                  <a:off x="10643707" y="3229621"/>
                  <a:ext cx="0" cy="339488"/>
                </a:xfrm>
                <a:prstGeom prst="line">
                  <a:avLst/>
                </a:prstGeom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/>
                <p:cNvCxnSpPr/>
                <p:nvPr/>
              </p:nvCxnSpPr>
              <p:spPr>
                <a:xfrm flipH="1">
                  <a:off x="8882742" y="3032209"/>
                  <a:ext cx="2612572" cy="1676400"/>
                </a:xfrm>
                <a:prstGeom prst="line">
                  <a:avLst/>
                </a:prstGeom>
              </p:spPr>
              <p:style>
                <a:lnRef idx="3">
                  <a:schemeClr val="dk1"/>
                </a:lnRef>
                <a:fillRef idx="0">
                  <a:schemeClr val="dk1"/>
                </a:fillRef>
                <a:effectRef idx="2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" name="Group 10"/>
            <p:cNvGrpSpPr/>
            <p:nvPr/>
          </p:nvGrpSpPr>
          <p:grpSpPr>
            <a:xfrm>
              <a:off x="8484130" y="3502622"/>
              <a:ext cx="1882693" cy="1423110"/>
              <a:chOff x="8484130" y="3502622"/>
              <a:chExt cx="1882693" cy="142311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8793013" y="4458478"/>
                <a:ext cx="244719" cy="25718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0037137" y="3502622"/>
                <a:ext cx="329686" cy="346477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9813681" y="4197924"/>
                <a:ext cx="253034" cy="26592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8484130" y="4720254"/>
                <a:ext cx="195520" cy="205478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9684" y="1521163"/>
            <a:ext cx="5559978" cy="41699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223" y="1369695"/>
            <a:ext cx="10515600" cy="4118610"/>
          </a:xfrm>
        </p:spPr>
      </p:pic>
      <p:sp>
        <p:nvSpPr>
          <p:cNvPr id="7" name="TextBox 6"/>
          <p:cNvSpPr txBox="1"/>
          <p:nvPr/>
        </p:nvSpPr>
        <p:spPr>
          <a:xfrm>
            <a:off x="1007435" y="447972"/>
            <a:ext cx="60977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latin typeface="Bell MT" panose="02020503060305020303" pitchFamily="18" charset="0"/>
              </a:rPr>
              <a:t>Visualizing the line fitting: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Variants of GD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Batch Gradient Descent</a:t>
            </a:r>
          </a:p>
          <a:p>
            <a:r>
              <a:rPr lang="en-US" dirty="0">
                <a:latin typeface="Bell MT" panose="02020503060305020303" pitchFamily="18" charset="0"/>
              </a:rPr>
              <a:t>Stochastic Gradient Descent (Online Learning)</a:t>
            </a:r>
          </a:p>
          <a:p>
            <a:r>
              <a:rPr lang="en-US" dirty="0">
                <a:latin typeface="Bell MT" panose="02020503060305020303" pitchFamily="18" charset="0"/>
              </a:rPr>
              <a:t>Mini Batch Gradient Descent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41982"/>
            <a:ext cx="10515600" cy="4869970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latin typeface="Bell MT" panose="02020503060305020303" pitchFamily="18" charset="0"/>
              </a:rPr>
              <a:t>Multiple minima</a:t>
            </a:r>
          </a:p>
          <a:p>
            <a:pPr algn="just"/>
            <a:r>
              <a:rPr lang="en-US" dirty="0">
                <a:latin typeface="Bell MT" panose="02020503060305020303" pitchFamily="18" charset="0"/>
              </a:rPr>
              <a:t>Local minima</a:t>
            </a:r>
          </a:p>
          <a:p>
            <a:pPr algn="just"/>
            <a:r>
              <a:rPr lang="en-US" dirty="0">
                <a:latin typeface="Bell MT" panose="02020503060305020303" pitchFamily="18" charset="0"/>
              </a:rPr>
              <a:t>Global minima</a:t>
            </a:r>
          </a:p>
          <a:p>
            <a:pPr algn="just"/>
            <a:r>
              <a:rPr lang="en-US" dirty="0">
                <a:latin typeface="Bell MT" panose="02020503060305020303" pitchFamily="18" charset="0"/>
              </a:rPr>
              <a:t>Learning rate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Step size – alpha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Too small = slow training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Too large = may not converge</a:t>
            </a:r>
          </a:p>
          <a:p>
            <a:pPr marL="0" indent="0" algn="just">
              <a:buNone/>
            </a:pPr>
            <a:endParaRPr lang="en-US" dirty="0">
              <a:latin typeface="Bell MT" panose="02020503060305020303" pitchFamily="18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888736" y="1681060"/>
            <a:ext cx="6132576" cy="4256444"/>
            <a:chOff x="4141670" y="1984917"/>
            <a:chExt cx="6963747" cy="402247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t="17530"/>
            <a:stretch>
              <a:fillRect/>
            </a:stretch>
          </p:blipFill>
          <p:spPr>
            <a:xfrm>
              <a:off x="4141670" y="1984917"/>
              <a:ext cx="6963747" cy="4022479"/>
            </a:xfrm>
            <a:prstGeom prst="rect">
              <a:avLst/>
            </a:prstGeom>
          </p:spPr>
        </p:pic>
        <p:sp>
          <p:nvSpPr>
            <p:cNvPr id="7" name="Freeform: Shape 6"/>
            <p:cNvSpPr/>
            <p:nvPr/>
          </p:nvSpPr>
          <p:spPr>
            <a:xfrm>
              <a:off x="6907439" y="3131715"/>
              <a:ext cx="500601" cy="1927308"/>
            </a:xfrm>
            <a:custGeom>
              <a:avLst/>
              <a:gdLst>
                <a:gd name="connsiteX0" fmla="*/ 117829 w 500601"/>
                <a:gd name="connsiteY0" fmla="*/ 109140 h 1927308"/>
                <a:gd name="connsiteX1" fmla="*/ 85931 w 500601"/>
                <a:gd name="connsiteY1" fmla="*/ 55978 h 1927308"/>
                <a:gd name="connsiteX2" fmla="*/ 117829 w 500601"/>
                <a:gd name="connsiteY2" fmla="*/ 34713 h 1927308"/>
                <a:gd name="connsiteX3" fmla="*/ 107196 w 500601"/>
                <a:gd name="connsiteY3" fmla="*/ 2815 h 1927308"/>
                <a:gd name="connsiteX4" fmla="*/ 160359 w 500601"/>
                <a:gd name="connsiteY4" fmla="*/ 34713 h 1927308"/>
                <a:gd name="connsiteX5" fmla="*/ 149727 w 500601"/>
                <a:gd name="connsiteY5" fmla="*/ 77243 h 1927308"/>
                <a:gd name="connsiteX6" fmla="*/ 139094 w 500601"/>
                <a:gd name="connsiteY6" fmla="*/ 119773 h 1927308"/>
                <a:gd name="connsiteX7" fmla="*/ 85931 w 500601"/>
                <a:gd name="connsiteY7" fmla="*/ 77243 h 1927308"/>
                <a:gd name="connsiteX8" fmla="*/ 117829 w 500601"/>
                <a:gd name="connsiteY8" fmla="*/ 55978 h 1927308"/>
                <a:gd name="connsiteX9" fmla="*/ 149727 w 500601"/>
                <a:gd name="connsiteY9" fmla="*/ 66610 h 1927308"/>
                <a:gd name="connsiteX10" fmla="*/ 117829 w 500601"/>
                <a:gd name="connsiteY10" fmla="*/ 77243 h 1927308"/>
                <a:gd name="connsiteX11" fmla="*/ 149727 w 500601"/>
                <a:gd name="connsiteY11" fmla="*/ 55978 h 1927308"/>
                <a:gd name="connsiteX12" fmla="*/ 139094 w 500601"/>
                <a:gd name="connsiteY12" fmla="*/ 87875 h 1927308"/>
                <a:gd name="connsiteX13" fmla="*/ 85931 w 500601"/>
                <a:gd name="connsiteY13" fmla="*/ 162303 h 1927308"/>
                <a:gd name="connsiteX14" fmla="*/ 96564 w 500601"/>
                <a:gd name="connsiteY14" fmla="*/ 279261 h 1927308"/>
                <a:gd name="connsiteX15" fmla="*/ 117829 w 500601"/>
                <a:gd name="connsiteY15" fmla="*/ 300527 h 1927308"/>
                <a:gd name="connsiteX16" fmla="*/ 128462 w 500601"/>
                <a:gd name="connsiteY16" fmla="*/ 353689 h 1927308"/>
                <a:gd name="connsiteX17" fmla="*/ 117829 w 500601"/>
                <a:gd name="connsiteY17" fmla="*/ 449382 h 1927308"/>
                <a:gd name="connsiteX18" fmla="*/ 85931 w 500601"/>
                <a:gd name="connsiteY18" fmla="*/ 460015 h 1927308"/>
                <a:gd name="connsiteX19" fmla="*/ 64666 w 500601"/>
                <a:gd name="connsiteY19" fmla="*/ 491913 h 1927308"/>
                <a:gd name="connsiteX20" fmla="*/ 32769 w 500601"/>
                <a:gd name="connsiteY20" fmla="*/ 513178 h 1927308"/>
                <a:gd name="connsiteX21" fmla="*/ 22136 w 500601"/>
                <a:gd name="connsiteY21" fmla="*/ 545075 h 1927308"/>
                <a:gd name="connsiteX22" fmla="*/ 871 w 500601"/>
                <a:gd name="connsiteY22" fmla="*/ 576973 h 1927308"/>
                <a:gd name="connsiteX23" fmla="*/ 11503 w 500601"/>
                <a:gd name="connsiteY23" fmla="*/ 715196 h 1927308"/>
                <a:gd name="connsiteX24" fmla="*/ 32769 w 500601"/>
                <a:gd name="connsiteY24" fmla="*/ 736461 h 1927308"/>
                <a:gd name="connsiteX25" fmla="*/ 75299 w 500601"/>
                <a:gd name="connsiteY25" fmla="*/ 800257 h 1927308"/>
                <a:gd name="connsiteX26" fmla="*/ 96564 w 500601"/>
                <a:gd name="connsiteY26" fmla="*/ 832154 h 1927308"/>
                <a:gd name="connsiteX27" fmla="*/ 117829 w 500601"/>
                <a:gd name="connsiteY27" fmla="*/ 853420 h 1927308"/>
                <a:gd name="connsiteX28" fmla="*/ 139094 w 500601"/>
                <a:gd name="connsiteY28" fmla="*/ 885317 h 1927308"/>
                <a:gd name="connsiteX29" fmla="*/ 170992 w 500601"/>
                <a:gd name="connsiteY29" fmla="*/ 906582 h 1927308"/>
                <a:gd name="connsiteX30" fmla="*/ 181624 w 500601"/>
                <a:gd name="connsiteY30" fmla="*/ 938480 h 1927308"/>
                <a:gd name="connsiteX31" fmla="*/ 202889 w 500601"/>
                <a:gd name="connsiteY31" fmla="*/ 970378 h 1927308"/>
                <a:gd name="connsiteX32" fmla="*/ 224155 w 500601"/>
                <a:gd name="connsiteY32" fmla="*/ 1066071 h 1927308"/>
                <a:gd name="connsiteX33" fmla="*/ 213522 w 500601"/>
                <a:gd name="connsiteY33" fmla="*/ 1119233 h 1927308"/>
                <a:gd name="connsiteX34" fmla="*/ 202889 w 500601"/>
                <a:gd name="connsiteY34" fmla="*/ 1151131 h 1927308"/>
                <a:gd name="connsiteX35" fmla="*/ 192257 w 500601"/>
                <a:gd name="connsiteY35" fmla="*/ 1193661 h 1927308"/>
                <a:gd name="connsiteX36" fmla="*/ 213522 w 500601"/>
                <a:gd name="connsiteY36" fmla="*/ 1385047 h 1927308"/>
                <a:gd name="connsiteX37" fmla="*/ 234787 w 500601"/>
                <a:gd name="connsiteY37" fmla="*/ 1448843 h 1927308"/>
                <a:gd name="connsiteX38" fmla="*/ 277317 w 500601"/>
                <a:gd name="connsiteY38" fmla="*/ 1502006 h 1927308"/>
                <a:gd name="connsiteX39" fmla="*/ 330480 w 500601"/>
                <a:gd name="connsiteY39" fmla="*/ 1565801 h 1927308"/>
                <a:gd name="connsiteX40" fmla="*/ 373010 w 500601"/>
                <a:gd name="connsiteY40" fmla="*/ 1608331 h 1927308"/>
                <a:gd name="connsiteX41" fmla="*/ 415541 w 500601"/>
                <a:gd name="connsiteY41" fmla="*/ 1661494 h 1927308"/>
                <a:gd name="connsiteX42" fmla="*/ 468703 w 500601"/>
                <a:gd name="connsiteY42" fmla="*/ 1735922 h 1927308"/>
                <a:gd name="connsiteX43" fmla="*/ 489969 w 500601"/>
                <a:gd name="connsiteY43" fmla="*/ 1757187 h 1927308"/>
                <a:gd name="connsiteX44" fmla="*/ 479336 w 500601"/>
                <a:gd name="connsiteY44" fmla="*/ 1831615 h 1927308"/>
                <a:gd name="connsiteX45" fmla="*/ 447438 w 500601"/>
                <a:gd name="connsiteY45" fmla="*/ 1842247 h 1927308"/>
                <a:gd name="connsiteX46" fmla="*/ 468703 w 500601"/>
                <a:gd name="connsiteY46" fmla="*/ 1927308 h 1927308"/>
                <a:gd name="connsiteX47" fmla="*/ 489969 w 500601"/>
                <a:gd name="connsiteY47" fmla="*/ 1906043 h 1927308"/>
                <a:gd name="connsiteX48" fmla="*/ 447438 w 500601"/>
                <a:gd name="connsiteY48" fmla="*/ 1863513 h 1927308"/>
                <a:gd name="connsiteX49" fmla="*/ 468703 w 500601"/>
                <a:gd name="connsiteY49" fmla="*/ 1927308 h 1927308"/>
                <a:gd name="connsiteX50" fmla="*/ 500601 w 500601"/>
                <a:gd name="connsiteY50" fmla="*/ 1916675 h 1927308"/>
                <a:gd name="connsiteX51" fmla="*/ 489969 w 500601"/>
                <a:gd name="connsiteY51" fmla="*/ 1874145 h 1927308"/>
                <a:gd name="connsiteX52" fmla="*/ 458071 w 500601"/>
                <a:gd name="connsiteY52" fmla="*/ 1863513 h 1927308"/>
                <a:gd name="connsiteX53" fmla="*/ 458071 w 500601"/>
                <a:gd name="connsiteY53" fmla="*/ 1916675 h 192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00601" h="1927308">
                  <a:moveTo>
                    <a:pt x="117829" y="109140"/>
                  </a:moveTo>
                  <a:cubicBezTo>
                    <a:pt x="107196" y="91419"/>
                    <a:pt x="85931" y="76644"/>
                    <a:pt x="85931" y="55978"/>
                  </a:cubicBezTo>
                  <a:cubicBezTo>
                    <a:pt x="85931" y="43199"/>
                    <a:pt x="117829" y="34713"/>
                    <a:pt x="117829" y="34713"/>
                  </a:cubicBezTo>
                  <a:cubicBezTo>
                    <a:pt x="114285" y="24080"/>
                    <a:pt x="99271" y="10740"/>
                    <a:pt x="107196" y="2815"/>
                  </a:cubicBezTo>
                  <a:cubicBezTo>
                    <a:pt x="121000" y="-10989"/>
                    <a:pt x="155860" y="30214"/>
                    <a:pt x="160359" y="34713"/>
                  </a:cubicBezTo>
                  <a:cubicBezTo>
                    <a:pt x="98262" y="55411"/>
                    <a:pt x="142857" y="29150"/>
                    <a:pt x="149727" y="77243"/>
                  </a:cubicBezTo>
                  <a:cubicBezTo>
                    <a:pt x="151793" y="91709"/>
                    <a:pt x="142638" y="105596"/>
                    <a:pt x="139094" y="119773"/>
                  </a:cubicBezTo>
                  <a:cubicBezTo>
                    <a:pt x="125469" y="116366"/>
                    <a:pt x="70678" y="115376"/>
                    <a:pt x="85931" y="77243"/>
                  </a:cubicBezTo>
                  <a:cubicBezTo>
                    <a:pt x="90677" y="65378"/>
                    <a:pt x="107196" y="63066"/>
                    <a:pt x="117829" y="55978"/>
                  </a:cubicBezTo>
                  <a:cubicBezTo>
                    <a:pt x="128462" y="59522"/>
                    <a:pt x="149727" y="55402"/>
                    <a:pt x="149727" y="66610"/>
                  </a:cubicBezTo>
                  <a:cubicBezTo>
                    <a:pt x="149727" y="77818"/>
                    <a:pt x="117829" y="88451"/>
                    <a:pt x="117829" y="77243"/>
                  </a:cubicBezTo>
                  <a:cubicBezTo>
                    <a:pt x="117829" y="64464"/>
                    <a:pt x="139094" y="63066"/>
                    <a:pt x="149727" y="55978"/>
                  </a:cubicBezTo>
                  <a:cubicBezTo>
                    <a:pt x="146183" y="66610"/>
                    <a:pt x="144106" y="77851"/>
                    <a:pt x="139094" y="87875"/>
                  </a:cubicBezTo>
                  <a:cubicBezTo>
                    <a:pt x="131318" y="103426"/>
                    <a:pt x="93159" y="152666"/>
                    <a:pt x="85931" y="162303"/>
                  </a:cubicBezTo>
                  <a:cubicBezTo>
                    <a:pt x="89475" y="201289"/>
                    <a:pt x="87761" y="241117"/>
                    <a:pt x="96564" y="279261"/>
                  </a:cubicBezTo>
                  <a:cubicBezTo>
                    <a:pt x="98818" y="289029"/>
                    <a:pt x="113880" y="291313"/>
                    <a:pt x="117829" y="300527"/>
                  </a:cubicBezTo>
                  <a:cubicBezTo>
                    <a:pt x="124948" y="317137"/>
                    <a:pt x="124918" y="335968"/>
                    <a:pt x="128462" y="353689"/>
                  </a:cubicBezTo>
                  <a:cubicBezTo>
                    <a:pt x="124918" y="385587"/>
                    <a:pt x="129749" y="419584"/>
                    <a:pt x="117829" y="449382"/>
                  </a:cubicBezTo>
                  <a:cubicBezTo>
                    <a:pt x="113666" y="459788"/>
                    <a:pt x="94683" y="453013"/>
                    <a:pt x="85931" y="460015"/>
                  </a:cubicBezTo>
                  <a:cubicBezTo>
                    <a:pt x="75952" y="467998"/>
                    <a:pt x="73702" y="482877"/>
                    <a:pt x="64666" y="491913"/>
                  </a:cubicBezTo>
                  <a:cubicBezTo>
                    <a:pt x="55630" y="500949"/>
                    <a:pt x="43401" y="506090"/>
                    <a:pt x="32769" y="513178"/>
                  </a:cubicBezTo>
                  <a:cubicBezTo>
                    <a:pt x="29225" y="523810"/>
                    <a:pt x="27148" y="535051"/>
                    <a:pt x="22136" y="545075"/>
                  </a:cubicBezTo>
                  <a:cubicBezTo>
                    <a:pt x="16421" y="556505"/>
                    <a:pt x="1668" y="564219"/>
                    <a:pt x="871" y="576973"/>
                  </a:cubicBezTo>
                  <a:cubicBezTo>
                    <a:pt x="-2012" y="623093"/>
                    <a:pt x="2440" y="669883"/>
                    <a:pt x="11503" y="715196"/>
                  </a:cubicBezTo>
                  <a:cubicBezTo>
                    <a:pt x="13469" y="725026"/>
                    <a:pt x="26754" y="728441"/>
                    <a:pt x="32769" y="736461"/>
                  </a:cubicBezTo>
                  <a:cubicBezTo>
                    <a:pt x="48104" y="756907"/>
                    <a:pt x="61122" y="778992"/>
                    <a:pt x="75299" y="800257"/>
                  </a:cubicBezTo>
                  <a:cubicBezTo>
                    <a:pt x="82387" y="810889"/>
                    <a:pt x="87528" y="823118"/>
                    <a:pt x="96564" y="832154"/>
                  </a:cubicBezTo>
                  <a:cubicBezTo>
                    <a:pt x="103652" y="839243"/>
                    <a:pt x="111567" y="845592"/>
                    <a:pt x="117829" y="853420"/>
                  </a:cubicBezTo>
                  <a:cubicBezTo>
                    <a:pt x="125812" y="863398"/>
                    <a:pt x="130058" y="876281"/>
                    <a:pt x="139094" y="885317"/>
                  </a:cubicBezTo>
                  <a:cubicBezTo>
                    <a:pt x="148130" y="894353"/>
                    <a:pt x="160359" y="899494"/>
                    <a:pt x="170992" y="906582"/>
                  </a:cubicBezTo>
                  <a:cubicBezTo>
                    <a:pt x="174536" y="917215"/>
                    <a:pt x="176612" y="928455"/>
                    <a:pt x="181624" y="938480"/>
                  </a:cubicBezTo>
                  <a:cubicBezTo>
                    <a:pt x="187339" y="949910"/>
                    <a:pt x="197855" y="958632"/>
                    <a:pt x="202889" y="970378"/>
                  </a:cubicBezTo>
                  <a:cubicBezTo>
                    <a:pt x="208520" y="983518"/>
                    <a:pt x="222262" y="1056608"/>
                    <a:pt x="224155" y="1066071"/>
                  </a:cubicBezTo>
                  <a:cubicBezTo>
                    <a:pt x="220611" y="1083792"/>
                    <a:pt x="217905" y="1101701"/>
                    <a:pt x="213522" y="1119233"/>
                  </a:cubicBezTo>
                  <a:cubicBezTo>
                    <a:pt x="210804" y="1130106"/>
                    <a:pt x="205968" y="1140354"/>
                    <a:pt x="202889" y="1151131"/>
                  </a:cubicBezTo>
                  <a:cubicBezTo>
                    <a:pt x="198875" y="1165182"/>
                    <a:pt x="195801" y="1179484"/>
                    <a:pt x="192257" y="1193661"/>
                  </a:cubicBezTo>
                  <a:cubicBezTo>
                    <a:pt x="199102" y="1289500"/>
                    <a:pt x="192242" y="1314113"/>
                    <a:pt x="213522" y="1385047"/>
                  </a:cubicBezTo>
                  <a:cubicBezTo>
                    <a:pt x="219963" y="1406517"/>
                    <a:pt x="222353" y="1430192"/>
                    <a:pt x="234787" y="1448843"/>
                  </a:cubicBezTo>
                  <a:cubicBezTo>
                    <a:pt x="261613" y="1489081"/>
                    <a:pt x="247016" y="1471704"/>
                    <a:pt x="277317" y="1502006"/>
                  </a:cubicBezTo>
                  <a:cubicBezTo>
                    <a:pt x="301697" y="1575142"/>
                    <a:pt x="266109" y="1488555"/>
                    <a:pt x="330480" y="1565801"/>
                  </a:cubicBezTo>
                  <a:cubicBezTo>
                    <a:pt x="374100" y="1618145"/>
                    <a:pt x="301039" y="1584341"/>
                    <a:pt x="373010" y="1608331"/>
                  </a:cubicBezTo>
                  <a:cubicBezTo>
                    <a:pt x="393711" y="1670431"/>
                    <a:pt x="367446" y="1613399"/>
                    <a:pt x="415541" y="1661494"/>
                  </a:cubicBezTo>
                  <a:cubicBezTo>
                    <a:pt x="445476" y="1691429"/>
                    <a:pt x="444552" y="1705734"/>
                    <a:pt x="468703" y="1735922"/>
                  </a:cubicBezTo>
                  <a:cubicBezTo>
                    <a:pt x="474965" y="1743750"/>
                    <a:pt x="482880" y="1750099"/>
                    <a:pt x="489969" y="1757187"/>
                  </a:cubicBezTo>
                  <a:cubicBezTo>
                    <a:pt x="486425" y="1781996"/>
                    <a:pt x="490544" y="1809200"/>
                    <a:pt x="479336" y="1831615"/>
                  </a:cubicBezTo>
                  <a:cubicBezTo>
                    <a:pt x="474324" y="1841639"/>
                    <a:pt x="448676" y="1831108"/>
                    <a:pt x="447438" y="1842247"/>
                  </a:cubicBezTo>
                  <a:cubicBezTo>
                    <a:pt x="444210" y="1871294"/>
                    <a:pt x="461615" y="1898954"/>
                    <a:pt x="468703" y="1927308"/>
                  </a:cubicBezTo>
                  <a:cubicBezTo>
                    <a:pt x="475792" y="1920220"/>
                    <a:pt x="488003" y="1915873"/>
                    <a:pt x="489969" y="1906043"/>
                  </a:cubicBezTo>
                  <a:cubicBezTo>
                    <a:pt x="497058" y="1870601"/>
                    <a:pt x="468703" y="1870601"/>
                    <a:pt x="447438" y="1863513"/>
                  </a:cubicBezTo>
                  <a:cubicBezTo>
                    <a:pt x="437987" y="1891866"/>
                    <a:pt x="420917" y="1911379"/>
                    <a:pt x="468703" y="1927308"/>
                  </a:cubicBezTo>
                  <a:lnTo>
                    <a:pt x="500601" y="1916675"/>
                  </a:lnTo>
                  <a:cubicBezTo>
                    <a:pt x="497057" y="1902498"/>
                    <a:pt x="499098" y="1885556"/>
                    <a:pt x="489969" y="1874145"/>
                  </a:cubicBezTo>
                  <a:cubicBezTo>
                    <a:pt x="482968" y="1865393"/>
                    <a:pt x="464796" y="1854547"/>
                    <a:pt x="458071" y="1863513"/>
                  </a:cubicBezTo>
                  <a:cubicBezTo>
                    <a:pt x="447438" y="1877689"/>
                    <a:pt x="458071" y="1898954"/>
                    <a:pt x="458071" y="1916675"/>
                  </a:cubicBezTo>
                </a:path>
              </a:pathLst>
            </a:cu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: Shape 7"/>
            <p:cNvSpPr/>
            <p:nvPr/>
          </p:nvSpPr>
          <p:spPr>
            <a:xfrm>
              <a:off x="8386235" y="3112742"/>
              <a:ext cx="776177" cy="1385033"/>
            </a:xfrm>
            <a:custGeom>
              <a:avLst/>
              <a:gdLst>
                <a:gd name="connsiteX0" fmla="*/ 0 w 776177"/>
                <a:gd name="connsiteY0" fmla="*/ 523 h 1385033"/>
                <a:gd name="connsiteX1" fmla="*/ 127591 w 776177"/>
                <a:gd name="connsiteY1" fmla="*/ 11155 h 1385033"/>
                <a:gd name="connsiteX2" fmla="*/ 148856 w 776177"/>
                <a:gd name="connsiteY2" fmla="*/ 74951 h 1385033"/>
                <a:gd name="connsiteX3" fmla="*/ 159489 w 776177"/>
                <a:gd name="connsiteY3" fmla="*/ 106848 h 1385033"/>
                <a:gd name="connsiteX4" fmla="*/ 148856 w 776177"/>
                <a:gd name="connsiteY4" fmla="*/ 234439 h 1385033"/>
                <a:gd name="connsiteX5" fmla="*/ 138224 w 776177"/>
                <a:gd name="connsiteY5" fmla="*/ 266337 h 1385033"/>
                <a:gd name="connsiteX6" fmla="*/ 127591 w 776177"/>
                <a:gd name="connsiteY6" fmla="*/ 308867 h 1385033"/>
                <a:gd name="connsiteX7" fmla="*/ 159489 w 776177"/>
                <a:gd name="connsiteY7" fmla="*/ 447090 h 1385033"/>
                <a:gd name="connsiteX8" fmla="*/ 170121 w 776177"/>
                <a:gd name="connsiteY8" fmla="*/ 478988 h 1385033"/>
                <a:gd name="connsiteX9" fmla="*/ 202019 w 776177"/>
                <a:gd name="connsiteY9" fmla="*/ 489620 h 1385033"/>
                <a:gd name="connsiteX10" fmla="*/ 233917 w 776177"/>
                <a:gd name="connsiteY10" fmla="*/ 510886 h 1385033"/>
                <a:gd name="connsiteX11" fmla="*/ 276447 w 776177"/>
                <a:gd name="connsiteY11" fmla="*/ 532151 h 1385033"/>
                <a:gd name="connsiteX12" fmla="*/ 340242 w 776177"/>
                <a:gd name="connsiteY12" fmla="*/ 574681 h 1385033"/>
                <a:gd name="connsiteX13" fmla="*/ 361507 w 776177"/>
                <a:gd name="connsiteY13" fmla="*/ 606579 h 1385033"/>
                <a:gd name="connsiteX14" fmla="*/ 425303 w 776177"/>
                <a:gd name="connsiteY14" fmla="*/ 649109 h 1385033"/>
                <a:gd name="connsiteX15" fmla="*/ 467833 w 776177"/>
                <a:gd name="connsiteY15" fmla="*/ 702272 h 1385033"/>
                <a:gd name="connsiteX16" fmla="*/ 510363 w 776177"/>
                <a:gd name="connsiteY16" fmla="*/ 766067 h 1385033"/>
                <a:gd name="connsiteX17" fmla="*/ 531628 w 776177"/>
                <a:gd name="connsiteY17" fmla="*/ 797965 h 1385033"/>
                <a:gd name="connsiteX18" fmla="*/ 499731 w 776177"/>
                <a:gd name="connsiteY18" fmla="*/ 936188 h 1385033"/>
                <a:gd name="connsiteX19" fmla="*/ 489098 w 776177"/>
                <a:gd name="connsiteY19" fmla="*/ 968086 h 1385033"/>
                <a:gd name="connsiteX20" fmla="*/ 478466 w 776177"/>
                <a:gd name="connsiteY20" fmla="*/ 999983 h 1385033"/>
                <a:gd name="connsiteX21" fmla="*/ 489098 w 776177"/>
                <a:gd name="connsiteY21" fmla="*/ 1116941 h 1385033"/>
                <a:gd name="connsiteX22" fmla="*/ 531628 w 776177"/>
                <a:gd name="connsiteY22" fmla="*/ 1180737 h 1385033"/>
                <a:gd name="connsiteX23" fmla="*/ 552893 w 776177"/>
                <a:gd name="connsiteY23" fmla="*/ 1212634 h 1385033"/>
                <a:gd name="connsiteX24" fmla="*/ 616689 w 776177"/>
                <a:gd name="connsiteY24" fmla="*/ 1244532 h 1385033"/>
                <a:gd name="connsiteX25" fmla="*/ 637954 w 776177"/>
                <a:gd name="connsiteY25" fmla="*/ 1276430 h 1385033"/>
                <a:gd name="connsiteX26" fmla="*/ 669852 w 776177"/>
                <a:gd name="connsiteY26" fmla="*/ 1308327 h 1385033"/>
                <a:gd name="connsiteX27" fmla="*/ 723014 w 776177"/>
                <a:gd name="connsiteY27" fmla="*/ 1382755 h 1385033"/>
                <a:gd name="connsiteX28" fmla="*/ 712382 w 776177"/>
                <a:gd name="connsiteY28" fmla="*/ 1350858 h 1385033"/>
                <a:gd name="connsiteX29" fmla="*/ 701749 w 776177"/>
                <a:gd name="connsiteY29" fmla="*/ 1382755 h 1385033"/>
                <a:gd name="connsiteX30" fmla="*/ 776177 w 776177"/>
                <a:gd name="connsiteY30" fmla="*/ 1372123 h 1385033"/>
                <a:gd name="connsiteX31" fmla="*/ 744280 w 776177"/>
                <a:gd name="connsiteY31" fmla="*/ 1308327 h 1385033"/>
                <a:gd name="connsiteX32" fmla="*/ 712382 w 776177"/>
                <a:gd name="connsiteY32" fmla="*/ 1297695 h 1385033"/>
                <a:gd name="connsiteX33" fmla="*/ 680484 w 776177"/>
                <a:gd name="connsiteY33" fmla="*/ 1308327 h 1385033"/>
                <a:gd name="connsiteX34" fmla="*/ 701749 w 776177"/>
                <a:gd name="connsiteY34" fmla="*/ 1361490 h 1385033"/>
                <a:gd name="connsiteX35" fmla="*/ 723014 w 776177"/>
                <a:gd name="connsiteY35" fmla="*/ 1361490 h 1385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76177" h="1385033">
                  <a:moveTo>
                    <a:pt x="0" y="523"/>
                  </a:moveTo>
                  <a:cubicBezTo>
                    <a:pt x="42530" y="4067"/>
                    <a:pt x="89419" y="-7931"/>
                    <a:pt x="127591" y="11155"/>
                  </a:cubicBezTo>
                  <a:cubicBezTo>
                    <a:pt x="147640" y="21180"/>
                    <a:pt x="141767" y="53686"/>
                    <a:pt x="148856" y="74951"/>
                  </a:cubicBezTo>
                  <a:lnTo>
                    <a:pt x="159489" y="106848"/>
                  </a:lnTo>
                  <a:cubicBezTo>
                    <a:pt x="155945" y="149378"/>
                    <a:pt x="154496" y="192136"/>
                    <a:pt x="148856" y="234439"/>
                  </a:cubicBezTo>
                  <a:cubicBezTo>
                    <a:pt x="147375" y="245548"/>
                    <a:pt x="141303" y="255560"/>
                    <a:pt x="138224" y="266337"/>
                  </a:cubicBezTo>
                  <a:cubicBezTo>
                    <a:pt x="134210" y="280388"/>
                    <a:pt x="131135" y="294690"/>
                    <a:pt x="127591" y="308867"/>
                  </a:cubicBezTo>
                  <a:cubicBezTo>
                    <a:pt x="146643" y="499384"/>
                    <a:pt x="115902" y="359914"/>
                    <a:pt x="159489" y="447090"/>
                  </a:cubicBezTo>
                  <a:cubicBezTo>
                    <a:pt x="164501" y="457115"/>
                    <a:pt x="162196" y="471063"/>
                    <a:pt x="170121" y="478988"/>
                  </a:cubicBezTo>
                  <a:cubicBezTo>
                    <a:pt x="178046" y="486913"/>
                    <a:pt x="191386" y="486076"/>
                    <a:pt x="202019" y="489620"/>
                  </a:cubicBezTo>
                  <a:cubicBezTo>
                    <a:pt x="212652" y="496709"/>
                    <a:pt x="222822" y="504546"/>
                    <a:pt x="233917" y="510886"/>
                  </a:cubicBezTo>
                  <a:cubicBezTo>
                    <a:pt x="247679" y="518750"/>
                    <a:pt x="263549" y="522938"/>
                    <a:pt x="276447" y="532151"/>
                  </a:cubicBezTo>
                  <a:cubicBezTo>
                    <a:pt x="346138" y="581929"/>
                    <a:pt x="271818" y="551872"/>
                    <a:pt x="340242" y="574681"/>
                  </a:cubicBezTo>
                  <a:cubicBezTo>
                    <a:pt x="347330" y="585314"/>
                    <a:pt x="351890" y="598164"/>
                    <a:pt x="361507" y="606579"/>
                  </a:cubicBezTo>
                  <a:cubicBezTo>
                    <a:pt x="380741" y="623409"/>
                    <a:pt x="425303" y="649109"/>
                    <a:pt x="425303" y="649109"/>
                  </a:cubicBezTo>
                  <a:cubicBezTo>
                    <a:pt x="449245" y="720938"/>
                    <a:pt x="416041" y="643081"/>
                    <a:pt x="467833" y="702272"/>
                  </a:cubicBezTo>
                  <a:cubicBezTo>
                    <a:pt x="484663" y="721506"/>
                    <a:pt x="496186" y="744802"/>
                    <a:pt x="510363" y="766067"/>
                  </a:cubicBezTo>
                  <a:lnTo>
                    <a:pt x="531628" y="797965"/>
                  </a:lnTo>
                  <a:cubicBezTo>
                    <a:pt x="517826" y="894581"/>
                    <a:pt x="528921" y="848619"/>
                    <a:pt x="499731" y="936188"/>
                  </a:cubicBezTo>
                  <a:lnTo>
                    <a:pt x="489098" y="968086"/>
                  </a:lnTo>
                  <a:lnTo>
                    <a:pt x="478466" y="999983"/>
                  </a:lnTo>
                  <a:cubicBezTo>
                    <a:pt x="482010" y="1038969"/>
                    <a:pt x="483562" y="1078188"/>
                    <a:pt x="489098" y="1116941"/>
                  </a:cubicBezTo>
                  <a:cubicBezTo>
                    <a:pt x="494897" y="1157532"/>
                    <a:pt x="504671" y="1148389"/>
                    <a:pt x="531628" y="1180737"/>
                  </a:cubicBezTo>
                  <a:cubicBezTo>
                    <a:pt x="539809" y="1190554"/>
                    <a:pt x="543857" y="1203598"/>
                    <a:pt x="552893" y="1212634"/>
                  </a:cubicBezTo>
                  <a:cubicBezTo>
                    <a:pt x="573507" y="1233248"/>
                    <a:pt x="590743" y="1235884"/>
                    <a:pt x="616689" y="1244532"/>
                  </a:cubicBezTo>
                  <a:cubicBezTo>
                    <a:pt x="623777" y="1255165"/>
                    <a:pt x="629773" y="1266613"/>
                    <a:pt x="637954" y="1276430"/>
                  </a:cubicBezTo>
                  <a:cubicBezTo>
                    <a:pt x="647580" y="1287981"/>
                    <a:pt x="662550" y="1295183"/>
                    <a:pt x="669852" y="1308327"/>
                  </a:cubicBezTo>
                  <a:cubicBezTo>
                    <a:pt x="714960" y="1389522"/>
                    <a:pt x="659702" y="1361652"/>
                    <a:pt x="723014" y="1382755"/>
                  </a:cubicBezTo>
                  <a:cubicBezTo>
                    <a:pt x="719470" y="1372123"/>
                    <a:pt x="723589" y="1350858"/>
                    <a:pt x="712382" y="1350858"/>
                  </a:cubicBezTo>
                  <a:cubicBezTo>
                    <a:pt x="701174" y="1350858"/>
                    <a:pt x="691117" y="1379211"/>
                    <a:pt x="701749" y="1382755"/>
                  </a:cubicBezTo>
                  <a:cubicBezTo>
                    <a:pt x="725524" y="1390680"/>
                    <a:pt x="751368" y="1375667"/>
                    <a:pt x="776177" y="1372123"/>
                  </a:cubicBezTo>
                  <a:cubicBezTo>
                    <a:pt x="769173" y="1351110"/>
                    <a:pt x="763018" y="1323317"/>
                    <a:pt x="744280" y="1308327"/>
                  </a:cubicBezTo>
                  <a:cubicBezTo>
                    <a:pt x="735528" y="1301326"/>
                    <a:pt x="723015" y="1301239"/>
                    <a:pt x="712382" y="1297695"/>
                  </a:cubicBezTo>
                  <a:cubicBezTo>
                    <a:pt x="701749" y="1301239"/>
                    <a:pt x="688409" y="1300402"/>
                    <a:pt x="680484" y="1308327"/>
                  </a:cubicBezTo>
                  <a:cubicBezTo>
                    <a:pt x="651735" y="1337076"/>
                    <a:pt x="676575" y="1351421"/>
                    <a:pt x="701749" y="1361490"/>
                  </a:cubicBezTo>
                  <a:cubicBezTo>
                    <a:pt x="708330" y="1364123"/>
                    <a:pt x="715926" y="1361490"/>
                    <a:pt x="723014" y="1361490"/>
                  </a:cubicBezTo>
                </a:path>
              </a:pathLst>
            </a:cu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GD Details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8664"/>
            <a:ext cx="10515600" cy="4298732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Components of Supervised Learning Setup:</a:t>
            </a:r>
          </a:p>
          <a:p>
            <a:pPr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Labeled Data</a:t>
            </a:r>
          </a:p>
          <a:p>
            <a:pPr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Hypothesis/Model (to be learned)</a:t>
            </a:r>
          </a:p>
          <a:p>
            <a:pPr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Cost Function</a:t>
            </a:r>
          </a:p>
          <a:p>
            <a:pPr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Optimizer</a:t>
            </a:r>
          </a:p>
          <a:p>
            <a:pPr marL="0" indent="0" algn="just">
              <a:buNone/>
            </a:pPr>
            <a:endParaRPr lang="en-US" dirty="0">
              <a:latin typeface="Bell MT" panose="02020503060305020303" pitchFamily="18" charset="0"/>
            </a:endParaRPr>
          </a:p>
          <a:p>
            <a:pPr algn="just"/>
            <a:endParaRPr lang="en-US" dirty="0">
              <a:latin typeface="Bell MT" panose="02020503060305020303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8663"/>
            <a:ext cx="7927848" cy="4784211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Labeled Data</a:t>
            </a:r>
          </a:p>
          <a:p>
            <a:pPr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Hypothesis/Model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A mathematical representation of the problem</a:t>
            </a:r>
          </a:p>
          <a:p>
            <a:pPr lvl="1"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Y = 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h</a:t>
            </a:r>
            <a:r>
              <a:rPr lang="el-GR" baseline="-25000" dirty="0">
                <a:solidFill>
                  <a:srgbClr val="FF0000"/>
                </a:solidFill>
                <a:latin typeface="Bell MT" panose="02020503060305020303" pitchFamily="18" charset="0"/>
              </a:rPr>
              <a:t>θ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(x) =</a:t>
            </a:r>
            <a:r>
              <a:rPr lang="el-GR" dirty="0">
                <a:solidFill>
                  <a:srgbClr val="FF0000"/>
                </a:solidFill>
                <a:latin typeface="Bell MT" panose="02020503060305020303" pitchFamily="18" charset="0"/>
              </a:rPr>
              <a:t>θ</a:t>
            </a:r>
            <a:r>
              <a:rPr lang="en-US" baseline="-25000" dirty="0">
                <a:solidFill>
                  <a:srgbClr val="FF0000"/>
                </a:solidFill>
                <a:latin typeface="Bell MT" panose="02020503060305020303" pitchFamily="18" charset="0"/>
              </a:rPr>
              <a:t>0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+</a:t>
            </a:r>
            <a:r>
              <a:rPr lang="el-GR" dirty="0">
                <a:solidFill>
                  <a:srgbClr val="FF0000"/>
                </a:solidFill>
                <a:latin typeface="Bell MT" panose="02020503060305020303" pitchFamily="18" charset="0"/>
              </a:rPr>
              <a:t>θ</a:t>
            </a:r>
            <a:r>
              <a:rPr lang="el-GR" baseline="-25000" dirty="0">
                <a:solidFill>
                  <a:srgbClr val="FF0000"/>
                </a:solidFill>
                <a:latin typeface="Bell MT" panose="02020503060305020303" pitchFamily="18" charset="0"/>
              </a:rPr>
              <a:t>1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x</a:t>
            </a:r>
            <a:r>
              <a:rPr lang="el-GR" baseline="-25000" dirty="0">
                <a:solidFill>
                  <a:schemeClr val="accent1"/>
                </a:solidFill>
                <a:latin typeface="Bell MT" panose="02020503060305020303" pitchFamily="18" charset="0"/>
              </a:rPr>
              <a:t>1</a:t>
            </a:r>
            <a:endParaRPr lang="en-US" dirty="0">
              <a:latin typeface="Bell MT" panose="02020503060305020303" pitchFamily="18" charset="0"/>
            </a:endParaRP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It actually is the machine learning algorithm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Takes an example as input and gives a predicted value as output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Learning: </a:t>
            </a:r>
          </a:p>
          <a:p>
            <a:pPr lvl="2" algn="just"/>
            <a:r>
              <a:rPr lang="en-US" dirty="0">
                <a:latin typeface="Bell MT" panose="02020503060305020303" pitchFamily="18" charset="0"/>
              </a:rPr>
              <a:t>Values of the parameters in the hypothesis are needed to be set such that we have the prediction as close to the original label </a:t>
            </a:r>
          </a:p>
          <a:p>
            <a:pPr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Cost Function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How would we know how much right the prediction was made?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Measures the accuracy of the predictions made across the complete data</a:t>
            </a:r>
          </a:p>
          <a:p>
            <a:pPr lvl="1"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(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h</a:t>
            </a:r>
            <a:r>
              <a:rPr lang="el-GR" baseline="-25000" dirty="0">
                <a:solidFill>
                  <a:schemeClr val="accent1"/>
                </a:solidFill>
                <a:latin typeface="Bell MT" panose="02020503060305020303" pitchFamily="18" charset="0"/>
              </a:rPr>
              <a:t>θ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(x)</a:t>
            </a:r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 – y)</a:t>
            </a:r>
            <a:r>
              <a:rPr lang="en-US" baseline="30000" dirty="0">
                <a:solidFill>
                  <a:schemeClr val="accent1"/>
                </a:solidFill>
                <a:latin typeface="Bell MT" panose="02020503060305020303" pitchFamily="18" charset="0"/>
              </a:rPr>
              <a:t>2</a:t>
            </a:r>
            <a:endParaRPr lang="en-US" dirty="0">
              <a:latin typeface="Bell MT" panose="02020503060305020303" pitchFamily="18" charset="0"/>
            </a:endParaRP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The value provided by the cost function is needed to be minimized as it is error.</a:t>
            </a:r>
          </a:p>
          <a:p>
            <a:pPr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Optimizer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An algorithm that iteratively reduces the value of cost function by updating the values of parameters in the hypothesis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0917" y="1708663"/>
            <a:ext cx="3391083" cy="18779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226" y="3604611"/>
            <a:ext cx="1883574" cy="235281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8664"/>
            <a:ext cx="10515600" cy="4298732"/>
          </a:xfrm>
        </p:spPr>
        <p:txBody>
          <a:bodyPr>
            <a:normAutofit/>
          </a:bodyPr>
          <a:lstStyle/>
          <a:p>
            <a:pPr algn="just"/>
            <a:r>
              <a:rPr lang="en-US" dirty="0">
                <a:latin typeface="Bell MT" panose="02020503060305020303" pitchFamily="18" charset="0"/>
              </a:rPr>
              <a:t>Types of Supervised Learning</a:t>
            </a:r>
          </a:p>
          <a:p>
            <a:pPr algn="just"/>
            <a:r>
              <a:rPr lang="en-US" dirty="0">
                <a:latin typeface="Bell MT" panose="02020503060305020303" pitchFamily="18" charset="0"/>
              </a:rPr>
              <a:t>Regression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Prediction of a continuous value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Examples: How much rain fall? Price? Marks?</a:t>
            </a:r>
          </a:p>
          <a:p>
            <a:pPr algn="just"/>
            <a:r>
              <a:rPr lang="en-US" dirty="0">
                <a:latin typeface="Bell MT" panose="02020503060305020303" pitchFamily="18" charset="0"/>
              </a:rPr>
              <a:t>Classification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Cat or Dog</a:t>
            </a:r>
          </a:p>
          <a:p>
            <a:pPr marL="0" indent="0" algn="just">
              <a:buNone/>
            </a:pPr>
            <a:endParaRPr lang="en-US" dirty="0">
              <a:latin typeface="Bell MT" panose="02020503060305020303" pitchFamily="18" charset="0"/>
            </a:endParaRPr>
          </a:p>
          <a:p>
            <a:pPr algn="just"/>
            <a:endParaRPr lang="en-US" dirty="0">
              <a:latin typeface="Bell MT" panose="02020503060305020303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Price Prediction</a:t>
            </a:r>
            <a:br>
              <a:rPr lang="en-US" dirty="0">
                <a:latin typeface="Bell MT" panose="02020503060305020303" pitchFamily="18" charset="0"/>
              </a:rPr>
            </a:br>
            <a:r>
              <a:rPr lang="en-US" dirty="0">
                <a:latin typeface="Bell MT" panose="02020503060305020303" pitchFamily="18" charset="0"/>
              </a:rPr>
              <a:t>Simple Linear 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8663"/>
            <a:ext cx="6677025" cy="4784211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dirty="0">
                <a:latin typeface="Bell MT" panose="02020503060305020303" pitchFamily="18" charset="0"/>
              </a:rPr>
              <a:t>Problem: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House price prediction.</a:t>
            </a:r>
          </a:p>
          <a:p>
            <a:pPr algn="just"/>
            <a:r>
              <a:rPr lang="en-US" dirty="0">
                <a:latin typeface="Bell MT" panose="02020503060305020303" pitchFamily="18" charset="0"/>
              </a:rPr>
              <a:t>Goal: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Learn a function </a:t>
            </a:r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h</a:t>
            </a:r>
            <a:r>
              <a:rPr lang="en-US" dirty="0">
                <a:latin typeface="Bell MT" panose="02020503060305020303" pitchFamily="18" charset="0"/>
              </a:rPr>
              <a:t>, which is a good predictor of the price if given living area.</a:t>
            </a:r>
          </a:p>
          <a:p>
            <a:pPr algn="just"/>
            <a:r>
              <a:rPr lang="en-US" dirty="0">
                <a:latin typeface="Bell MT" panose="02020503060305020303" pitchFamily="18" charset="0"/>
              </a:rPr>
              <a:t>Hypothesis/Model: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How to represent this function? 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Linear relationship b/w area and price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Solution: Linear Regression</a:t>
            </a:r>
          </a:p>
          <a:p>
            <a:pPr lvl="2" algn="just"/>
            <a:r>
              <a:rPr lang="en-US" dirty="0">
                <a:latin typeface="Bell MT" panose="02020503060305020303" pitchFamily="18" charset="0"/>
              </a:rPr>
              <a:t>Let’s say, y is a linear function of x.</a:t>
            </a:r>
          </a:p>
          <a:p>
            <a:pPr lvl="3" algn="just"/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Y = 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h</a:t>
            </a:r>
            <a:r>
              <a:rPr lang="el-GR" baseline="-25000" dirty="0">
                <a:solidFill>
                  <a:srgbClr val="FF0000"/>
                </a:solidFill>
                <a:latin typeface="Bell MT" panose="02020503060305020303" pitchFamily="18" charset="0"/>
              </a:rPr>
              <a:t>θ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(x) =</a:t>
            </a:r>
            <a:r>
              <a:rPr lang="el-GR" dirty="0">
                <a:solidFill>
                  <a:srgbClr val="FF0000"/>
                </a:solidFill>
                <a:latin typeface="Bell MT" panose="02020503060305020303" pitchFamily="18" charset="0"/>
              </a:rPr>
              <a:t>θ</a:t>
            </a:r>
            <a:r>
              <a:rPr lang="en-US" baseline="-25000" dirty="0">
                <a:solidFill>
                  <a:srgbClr val="FF0000"/>
                </a:solidFill>
                <a:latin typeface="Bell MT" panose="02020503060305020303" pitchFamily="18" charset="0"/>
              </a:rPr>
              <a:t>0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+</a:t>
            </a:r>
            <a:r>
              <a:rPr lang="el-GR" dirty="0">
                <a:solidFill>
                  <a:srgbClr val="FF0000"/>
                </a:solidFill>
                <a:latin typeface="Bell MT" panose="02020503060305020303" pitchFamily="18" charset="0"/>
              </a:rPr>
              <a:t>θ</a:t>
            </a:r>
            <a:r>
              <a:rPr lang="el-GR" baseline="-25000" dirty="0">
                <a:solidFill>
                  <a:srgbClr val="FF0000"/>
                </a:solidFill>
                <a:latin typeface="Bell MT" panose="02020503060305020303" pitchFamily="18" charset="0"/>
              </a:rPr>
              <a:t>1</a:t>
            </a:r>
            <a:r>
              <a:rPr lang="el-GR" dirty="0">
                <a:solidFill>
                  <a:schemeClr val="accent1"/>
                </a:solidFill>
                <a:latin typeface="Bell MT" panose="02020503060305020303" pitchFamily="18" charset="0"/>
              </a:rPr>
              <a:t>x</a:t>
            </a:r>
            <a:r>
              <a:rPr lang="el-GR" baseline="-25000" dirty="0">
                <a:solidFill>
                  <a:schemeClr val="accent1"/>
                </a:solidFill>
                <a:latin typeface="Bell MT" panose="02020503060305020303" pitchFamily="18" charset="0"/>
              </a:rPr>
              <a:t>1</a:t>
            </a:r>
            <a:endParaRPr lang="en-US" baseline="-25000" dirty="0">
              <a:solidFill>
                <a:schemeClr val="accent1"/>
              </a:solidFill>
              <a:latin typeface="Bell MT" panose="02020503060305020303" pitchFamily="18" charset="0"/>
            </a:endParaRPr>
          </a:p>
          <a:p>
            <a:pPr lvl="3" algn="just"/>
            <a:r>
              <a:rPr lang="en-US" dirty="0" err="1">
                <a:latin typeface="Bell MT" panose="02020503060305020303" pitchFamily="18" charset="0"/>
              </a:rPr>
              <a:t>θ</a:t>
            </a:r>
            <a:r>
              <a:rPr lang="en-US" baseline="-25000" dirty="0" err="1">
                <a:latin typeface="Bell MT" panose="02020503060305020303" pitchFamily="18" charset="0"/>
              </a:rPr>
              <a:t>j</a:t>
            </a:r>
            <a:r>
              <a:rPr lang="en-US" dirty="0" err="1">
                <a:latin typeface="Bell MT" panose="02020503060305020303" pitchFamily="18" charset="0"/>
              </a:rPr>
              <a:t>’s</a:t>
            </a:r>
            <a:r>
              <a:rPr lang="en-US" dirty="0">
                <a:latin typeface="Bell MT" panose="02020503060305020303" pitchFamily="18" charset="0"/>
              </a:rPr>
              <a:t> are the parameters(also called </a:t>
            </a:r>
            <a:r>
              <a:rPr lang="en-US" b="1" u="sng" dirty="0">
                <a:solidFill>
                  <a:schemeClr val="accent1"/>
                </a:solidFill>
                <a:latin typeface="Bell MT" panose="02020503060305020303" pitchFamily="18" charset="0"/>
              </a:rPr>
              <a:t>weights</a:t>
            </a:r>
            <a:r>
              <a:rPr lang="en-US" dirty="0">
                <a:latin typeface="Bell MT" panose="02020503060305020303" pitchFamily="18" charset="0"/>
              </a:rPr>
              <a:t>)</a:t>
            </a:r>
          </a:p>
          <a:p>
            <a:pPr lvl="1" algn="just"/>
            <a:r>
              <a:rPr lang="en-US" dirty="0">
                <a:latin typeface="Bell MT" panose="02020503060305020303" pitchFamily="18" charset="0"/>
              </a:rPr>
              <a:t>So, prediction is == </a:t>
            </a:r>
            <a:r>
              <a:rPr lang="en-US" dirty="0">
                <a:solidFill>
                  <a:schemeClr val="accent1"/>
                </a:solidFill>
                <a:latin typeface="Bell MT" panose="02020503060305020303" pitchFamily="18" charset="0"/>
              </a:rPr>
              <a:t>line fitting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8506046" y="4181803"/>
            <a:ext cx="2732568" cy="15336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8031938" y="4100768"/>
            <a:ext cx="3206676" cy="2318490"/>
            <a:chOff x="8031938" y="4100768"/>
            <a:chExt cx="3206676" cy="2318490"/>
          </a:xfrm>
        </p:grpSpPr>
        <p:grpSp>
          <p:nvGrpSpPr>
            <p:cNvPr id="18" name="Group 17"/>
            <p:cNvGrpSpPr/>
            <p:nvPr/>
          </p:nvGrpSpPr>
          <p:grpSpPr>
            <a:xfrm>
              <a:off x="8367823" y="4100768"/>
              <a:ext cx="2870791" cy="1949158"/>
              <a:chOff x="8367823" y="4100768"/>
              <a:chExt cx="2870791" cy="1949158"/>
            </a:xfrm>
          </p:grpSpPr>
          <p:cxnSp>
            <p:nvCxnSpPr>
              <p:cNvPr id="8" name="Straight Connector 7"/>
              <p:cNvCxnSpPr/>
              <p:nvPr/>
            </p:nvCxnSpPr>
            <p:spPr>
              <a:xfrm>
                <a:off x="8367823" y="4100768"/>
                <a:ext cx="0" cy="19491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8367823" y="6049926"/>
                <a:ext cx="2870791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Arrow: Quad 11"/>
              <p:cNvSpPr/>
              <p:nvPr/>
            </p:nvSpPr>
            <p:spPr>
              <a:xfrm>
                <a:off x="8601740" y="5699051"/>
                <a:ext cx="191386" cy="191386"/>
              </a:xfrm>
              <a:prstGeom prst="quad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Arrow: Quad 12"/>
              <p:cNvSpPr/>
              <p:nvPr/>
            </p:nvSpPr>
            <p:spPr>
              <a:xfrm>
                <a:off x="8881731" y="5075347"/>
                <a:ext cx="191386" cy="191386"/>
              </a:xfrm>
              <a:prstGeom prst="quad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Arrow: Quad 13"/>
              <p:cNvSpPr/>
              <p:nvPr/>
            </p:nvSpPr>
            <p:spPr>
              <a:xfrm>
                <a:off x="9587024" y="5266733"/>
                <a:ext cx="191386" cy="191386"/>
              </a:xfrm>
              <a:prstGeom prst="quad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Arrow: Quad 14"/>
              <p:cNvSpPr/>
              <p:nvPr/>
            </p:nvSpPr>
            <p:spPr>
              <a:xfrm>
                <a:off x="9853612" y="4632307"/>
                <a:ext cx="191386" cy="191386"/>
              </a:xfrm>
              <a:prstGeom prst="quad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Arrow: Quad 15"/>
              <p:cNvSpPr/>
              <p:nvPr/>
            </p:nvSpPr>
            <p:spPr>
              <a:xfrm>
                <a:off x="10302949" y="4165424"/>
                <a:ext cx="191386" cy="191386"/>
              </a:xfrm>
              <a:prstGeom prst="quad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Arrow: Quad 16"/>
              <p:cNvSpPr/>
              <p:nvPr/>
            </p:nvSpPr>
            <p:spPr>
              <a:xfrm>
                <a:off x="10590029" y="4589777"/>
                <a:ext cx="191386" cy="191386"/>
              </a:xfrm>
              <a:prstGeom prst="quad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9261630" y="6049926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75000"/>
                    </a:schemeClr>
                  </a:solidFill>
                  <a:latin typeface="Bell MT" panose="02020503060305020303" pitchFamily="18" charset="0"/>
                </a:rPr>
                <a:t>Living Area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 rot="16200000">
              <a:off x="7879813" y="4745276"/>
              <a:ext cx="6735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2">
                      <a:lumMod val="75000"/>
                    </a:schemeClr>
                  </a:solidFill>
                  <a:latin typeface="Bell MT" panose="02020503060305020303" pitchFamily="18" charset="0"/>
                </a:rPr>
                <a:t>Price</a:t>
              </a: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6604" y="1720647"/>
            <a:ext cx="3854120" cy="21320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393404"/>
                <a:ext cx="10515600" cy="6464595"/>
              </a:xfrm>
            </p:spPr>
            <p:txBody>
              <a:bodyPr>
                <a:normAutofit fontScale="85000" lnSpcReduction="10000"/>
              </a:bodyPr>
              <a:lstStyle/>
              <a:p>
                <a:pPr algn="just"/>
                <a:r>
                  <a:rPr lang="en-US" dirty="0">
                    <a:latin typeface="Bell MT" panose="02020503060305020303" pitchFamily="18" charset="0"/>
                  </a:rPr>
                  <a:t>How to fit the line?</a:t>
                </a: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To make a prediction, we choose such values of parameters that make our prediction close to the original label value. </a:t>
                </a:r>
                <a:r>
                  <a:rPr lang="en-US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Y = </a:t>
                </a:r>
                <a:r>
                  <a:rPr lang="el-GR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h</a:t>
                </a:r>
                <a:r>
                  <a:rPr lang="el-GR" baseline="-25000" dirty="0">
                    <a:solidFill>
                      <a:srgbClr val="FF0000"/>
                    </a:solidFill>
                    <a:latin typeface="Bell MT" panose="02020503060305020303" pitchFamily="18" charset="0"/>
                  </a:rPr>
                  <a:t>θ</a:t>
                </a:r>
                <a:r>
                  <a:rPr lang="el-GR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(x) =</a:t>
                </a:r>
                <a:r>
                  <a:rPr lang="el-GR" dirty="0">
                    <a:solidFill>
                      <a:srgbClr val="FF0000"/>
                    </a:solidFill>
                    <a:latin typeface="Bell MT" panose="02020503060305020303" pitchFamily="18" charset="0"/>
                  </a:rPr>
                  <a:t>θ</a:t>
                </a:r>
                <a:r>
                  <a:rPr lang="en-US" baseline="-25000" dirty="0">
                    <a:solidFill>
                      <a:srgbClr val="FF0000"/>
                    </a:solidFill>
                    <a:latin typeface="Bell MT" panose="02020503060305020303" pitchFamily="18" charset="0"/>
                  </a:rPr>
                  <a:t>0</a:t>
                </a:r>
                <a:r>
                  <a:rPr lang="el-GR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+</a:t>
                </a:r>
                <a:r>
                  <a:rPr lang="el-GR" dirty="0">
                    <a:solidFill>
                      <a:srgbClr val="FF0000"/>
                    </a:solidFill>
                    <a:latin typeface="Bell MT" panose="02020503060305020303" pitchFamily="18" charset="0"/>
                  </a:rPr>
                  <a:t>θ</a:t>
                </a:r>
                <a:r>
                  <a:rPr lang="el-GR" baseline="-25000" dirty="0">
                    <a:solidFill>
                      <a:srgbClr val="FF0000"/>
                    </a:solidFill>
                    <a:latin typeface="Bell MT" panose="02020503060305020303" pitchFamily="18" charset="0"/>
                  </a:rPr>
                  <a:t>1</a:t>
                </a:r>
                <a:r>
                  <a:rPr lang="el-GR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x</a:t>
                </a:r>
                <a:r>
                  <a:rPr lang="el-GR" baseline="-25000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1</a:t>
                </a:r>
                <a:endParaRPr lang="en-US" baseline="-25000" dirty="0">
                  <a:solidFill>
                    <a:schemeClr val="accent1"/>
                  </a:solidFill>
                  <a:latin typeface="Bell MT" panose="02020503060305020303" pitchFamily="18" charset="0"/>
                </a:endParaRPr>
              </a:p>
              <a:p>
                <a:pPr lvl="1" algn="just"/>
                <a:endParaRPr lang="en-US" dirty="0">
                  <a:latin typeface="Bell MT" panose="02020503060305020303" pitchFamily="18" charset="0"/>
                </a:endParaRPr>
              </a:p>
              <a:p>
                <a:pPr algn="just"/>
                <a:r>
                  <a:rPr lang="en-US" dirty="0">
                    <a:latin typeface="Bell MT" panose="02020503060305020303" pitchFamily="18" charset="0"/>
                  </a:rPr>
                  <a:t>Evaluating the prediction (cost function):</a:t>
                </a: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How good the line fit is?</a:t>
                </a: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squared difference between predicted and actual price: </a:t>
                </a:r>
                <a:r>
                  <a:rPr lang="en-US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(</a:t>
                </a:r>
                <a:r>
                  <a:rPr lang="el-GR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h</a:t>
                </a:r>
                <a:r>
                  <a:rPr lang="el-GR" baseline="-25000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θ</a:t>
                </a:r>
                <a:r>
                  <a:rPr lang="el-GR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(x)</a:t>
                </a:r>
                <a:r>
                  <a:rPr lang="en-US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 – y)</a:t>
                </a:r>
                <a:r>
                  <a:rPr lang="en-US" baseline="30000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2</a:t>
                </a: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Mean squared difference of all examples in the dataset</a:t>
                </a:r>
              </a:p>
              <a:p>
                <a:pPr lvl="1" algn="just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dirty="0">
                            <a:latin typeface="Bell MT" panose="02020503060305020303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b="0" i="0" baseline="-25000" dirty="0" smtClean="0">
                            <a:latin typeface="Bell MT" panose="02020503060305020303" pitchFamily="18" charset="0"/>
                          </a:rPr>
                          <m:t>0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latin typeface="Bell MT" panose="02020503060305020303" pitchFamily="18" charset="0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en-US" dirty="0">
                            <a:latin typeface="Bell MT" panose="02020503060305020303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b="0" i="0" baseline="-25000" dirty="0" smtClean="0">
                            <a:latin typeface="Bell MT" panose="02020503060305020303" pitchFamily="18" charset="0"/>
                          </a:rPr>
                          <m:t>1</m:t>
                        </m:r>
                      </m:e>
                    </m:d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1/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nary>
                      <m:naryPr>
                        <m:chr m:val="∑"/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BR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p>
                          <m:sSupPr>
                            <m:ctrlPr>
                              <a:rPr lang="pt-B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pt-B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(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d>
                                      <m:d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e>
                                    </m:d>
                                  </m:sup>
                                </m:sSup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)−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>
                  <a:latin typeface="Bell MT" panose="02020503060305020303" pitchFamily="18" charset="0"/>
                </a:endParaRPr>
              </a:p>
              <a:p>
                <a:pPr lvl="1" algn="just"/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dirty="0">
                            <a:latin typeface="Bell MT" panose="02020503060305020303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baseline="-25000" dirty="0">
                            <a:latin typeface="Bell MT" panose="02020503060305020303" pitchFamily="18" charset="0"/>
                          </a:rPr>
                          <m:t>0</m:t>
                        </m:r>
                        <m:r>
                          <m:rPr>
                            <m:nor/>
                          </m:rPr>
                          <a:rPr lang="en-US" dirty="0">
                            <a:latin typeface="Bell MT" panose="02020503060305020303" pitchFamily="18" charset="0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en-US" dirty="0">
                            <a:latin typeface="Bell MT" panose="02020503060305020303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baseline="-25000" dirty="0">
                            <a:latin typeface="Bell MT" panose="02020503060305020303" pitchFamily="18" charset="0"/>
                          </a:rPr>
                          <m:t>1</m:t>
                        </m:r>
                      </m:e>
                    </m:d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1/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nary>
                      <m:naryPr>
                        <m:chr m:val="∑"/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pt-BR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sSup>
                          <m:sSupPr>
                            <m:ctrlPr>
                              <a:rPr lang="pt-B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pt-B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m:rPr>
                                    <m:nor/>
                                  </m:rPr>
                                  <a:rPr lang="el-GR" dirty="0">
                                    <a:solidFill>
                                      <a:srgbClr val="FF0000"/>
                                    </a:solidFill>
                                    <a:latin typeface="Bell MT" panose="02020503060305020303" pitchFamily="18" charset="0"/>
                                  </a:rPr>
                                  <m:t>θ</m:t>
                                </m:r>
                                <m:r>
                                  <m:rPr>
                                    <m:nor/>
                                  </m:rPr>
                                  <a:rPr lang="en-US" baseline="-25000" dirty="0">
                                    <a:solidFill>
                                      <a:srgbClr val="FF0000"/>
                                    </a:solidFill>
                                    <a:latin typeface="Bell MT" panose="02020503060305020303" pitchFamily="18" charset="0"/>
                                  </a:rPr>
                                  <m:t>0</m:t>
                                </m:r>
                                <m:r>
                                  <m:rPr>
                                    <m:nor/>
                                  </m:rPr>
                                  <a:rPr lang="el-GR" dirty="0">
                                    <a:solidFill>
                                      <a:schemeClr val="accent1"/>
                                    </a:solidFill>
                                    <a:latin typeface="Bell MT" panose="02020503060305020303" pitchFamily="18" charset="0"/>
                                  </a:rPr>
                                  <m:t>+</m:t>
                                </m:r>
                                <m:r>
                                  <m:rPr>
                                    <m:nor/>
                                  </m:rPr>
                                  <a:rPr lang="el-GR" dirty="0">
                                    <a:solidFill>
                                      <a:srgbClr val="FF0000"/>
                                    </a:solidFill>
                                    <a:latin typeface="Bell MT" panose="02020503060305020303" pitchFamily="18" charset="0"/>
                                  </a:rPr>
                                  <m:t>θ</m:t>
                                </m:r>
                                <m:r>
                                  <m:rPr>
                                    <m:nor/>
                                  </m:rPr>
                                  <a:rPr lang="el-GR" baseline="-25000" dirty="0">
                                    <a:solidFill>
                                      <a:srgbClr val="FF0000"/>
                                    </a:solidFill>
                                    <a:latin typeface="Bell MT" panose="02020503060305020303" pitchFamily="18" charset="0"/>
                                  </a:rPr>
                                  <m:t>1</m:t>
                                </m:r>
                                <m:r>
                                  <m:rPr>
                                    <m:nor/>
                                  </m:rPr>
                                  <a:rPr lang="el-GR" dirty="0">
                                    <a:solidFill>
                                      <a:schemeClr val="accent1"/>
                                    </a:solidFill>
                                    <a:latin typeface="Bell MT" panose="02020503060305020303" pitchFamily="18" charset="0"/>
                                  </a:rPr>
                                  <m:t>x</m:t>
                                </m:r>
                                <m:r>
                                  <m:rPr>
                                    <m:nor/>
                                  </m:rPr>
                                  <a:rPr lang="el-GR" baseline="-25000" dirty="0">
                                    <a:solidFill>
                                      <a:schemeClr val="accent1"/>
                                    </a:solidFill>
                                    <a:latin typeface="Bell MT" panose="02020503060305020303" pitchFamily="18" charset="0"/>
                                  </a:rPr>
                                  <m:t>1</m:t>
                                </m:r>
                                <m:d>
                                  <m:dPr>
                                    <m:ctrlPr>
                                      <a:rPr lang="en-US" i="1" baseline="3000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i="1" baseline="3000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e>
                                </m:d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)−</m:t>
                                </m:r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sup>
                                </m:sSup>
                              </m:e>
                            </m:d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>
                  <a:latin typeface="Bell MT" panose="02020503060305020303" pitchFamily="18" charset="0"/>
                </a:endParaRPr>
              </a:p>
              <a:p>
                <a:pPr lvl="2" algn="just"/>
                <a:r>
                  <a:rPr lang="en-US" dirty="0">
                    <a:latin typeface="Bell MT" panose="02020503060305020303" pitchFamily="18" charset="0"/>
                  </a:rPr>
                  <a:t>m: number of training examples</a:t>
                </a:r>
              </a:p>
              <a:p>
                <a:pPr lvl="2" algn="just"/>
                <a:r>
                  <a:rPr lang="en-US" dirty="0">
                    <a:latin typeface="Bell MT" panose="02020503060305020303" pitchFamily="18" charset="0"/>
                  </a:rPr>
                  <a:t>x: features / inputs</a:t>
                </a:r>
              </a:p>
              <a:p>
                <a:pPr lvl="2" algn="just"/>
                <a:r>
                  <a:rPr lang="en-US" dirty="0">
                    <a:latin typeface="Bell MT" panose="02020503060305020303" pitchFamily="18" charset="0"/>
                  </a:rPr>
                  <a:t>y: target variable / output</a:t>
                </a:r>
              </a:p>
              <a:p>
                <a:pPr lvl="2" algn="just"/>
                <a:r>
                  <a:rPr lang="en-US" dirty="0">
                    <a:latin typeface="Bell MT" panose="02020503060305020303" pitchFamily="18" charset="0"/>
                  </a:rPr>
                  <a:t>(x</a:t>
                </a:r>
                <a:r>
                  <a:rPr lang="en-US" baseline="30000" dirty="0">
                    <a:latin typeface="Bell MT" panose="02020503060305020303" pitchFamily="18" charset="0"/>
                  </a:rPr>
                  <a:t>(</a:t>
                </a:r>
                <a:r>
                  <a:rPr lang="en-US" baseline="30000" dirty="0" err="1">
                    <a:latin typeface="Bell MT" panose="02020503060305020303" pitchFamily="18" charset="0"/>
                  </a:rPr>
                  <a:t>i</a:t>
                </a:r>
                <a:r>
                  <a:rPr lang="en-US" baseline="30000" dirty="0">
                    <a:latin typeface="Bell MT" panose="02020503060305020303" pitchFamily="18" charset="0"/>
                  </a:rPr>
                  <a:t>)</a:t>
                </a:r>
                <a:r>
                  <a:rPr lang="en-US" dirty="0">
                    <a:latin typeface="Bell MT" panose="02020503060305020303" pitchFamily="18" charset="0"/>
                  </a:rPr>
                  <a:t>,y</a:t>
                </a:r>
                <a:r>
                  <a:rPr lang="en-US" baseline="30000" dirty="0">
                    <a:latin typeface="Bell MT" panose="02020503060305020303" pitchFamily="18" charset="0"/>
                  </a:rPr>
                  <a:t>(</a:t>
                </a:r>
                <a:r>
                  <a:rPr lang="en-US" baseline="30000" dirty="0" err="1">
                    <a:latin typeface="Bell MT" panose="02020503060305020303" pitchFamily="18" charset="0"/>
                  </a:rPr>
                  <a:t>i</a:t>
                </a:r>
                <a:r>
                  <a:rPr lang="en-US" baseline="30000" dirty="0">
                    <a:latin typeface="Bell MT" panose="02020503060305020303" pitchFamily="18" charset="0"/>
                  </a:rPr>
                  <a:t>)</a:t>
                </a:r>
                <a:r>
                  <a:rPr lang="en-US" dirty="0">
                    <a:latin typeface="Bell MT" panose="02020503060305020303" pitchFamily="18" charset="0"/>
                  </a:rPr>
                  <a:t>): </a:t>
                </a:r>
                <a:r>
                  <a:rPr lang="en-US" dirty="0" err="1">
                    <a:latin typeface="Bell MT" panose="02020503060305020303" pitchFamily="18" charset="0"/>
                  </a:rPr>
                  <a:t>i</a:t>
                </a:r>
                <a:r>
                  <a:rPr lang="en-US" baseline="30000" dirty="0" err="1">
                    <a:latin typeface="Bell MT" panose="02020503060305020303" pitchFamily="18" charset="0"/>
                  </a:rPr>
                  <a:t>th</a:t>
                </a:r>
                <a:r>
                  <a:rPr lang="en-US" dirty="0">
                    <a:latin typeface="Bell MT" panose="02020503060305020303" pitchFamily="18" charset="0"/>
                  </a:rPr>
                  <a:t> training example</a:t>
                </a:r>
              </a:p>
              <a:p>
                <a:pPr lvl="2" algn="just"/>
                <a:r>
                  <a:rPr lang="en-US" dirty="0">
                    <a:latin typeface="Bell MT" panose="02020503060305020303" pitchFamily="18" charset="0"/>
                  </a:rPr>
                  <a:t>n: number of features (size &amp; other features)</a:t>
                </a:r>
              </a:p>
              <a:p>
                <a:pPr lvl="1" algn="just"/>
                <a:endParaRPr lang="en-US" dirty="0">
                  <a:latin typeface="Bell MT" panose="02020503060305020303" pitchFamily="18" charset="0"/>
                </a:endParaRPr>
              </a:p>
              <a:p>
                <a:pPr algn="just"/>
                <a:r>
                  <a:rPr lang="en-US" dirty="0">
                    <a:latin typeface="Bell MT" panose="02020503060305020303" pitchFamily="18" charset="0"/>
                  </a:rPr>
                  <a:t>Our objective:</a:t>
                </a: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Select such values of θ that </a:t>
                </a:r>
                <a:r>
                  <a:rPr lang="en-US" b="1" dirty="0">
                    <a:solidFill>
                      <a:schemeClr val="accent1"/>
                    </a:solidFill>
                    <a:latin typeface="Bell MT" panose="02020503060305020303" pitchFamily="18" charset="0"/>
                  </a:rPr>
                  <a:t>minimize</a:t>
                </a:r>
                <a:r>
                  <a:rPr lang="en-US" dirty="0">
                    <a:latin typeface="Bell MT" panose="02020503060305020303" pitchFamily="18" charset="0"/>
                  </a:rPr>
                  <a:t> the cost associated with each parameter across all the examples i.e. minimize this function or minimize the sum of squared difference.</a:t>
                </a: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Also called: least square cost function</a:t>
                </a:r>
              </a:p>
              <a:p>
                <a:pPr lvl="1" algn="just"/>
                <a:endParaRPr lang="en-US" dirty="0">
                  <a:latin typeface="Bell MT" panose="02020503060305020303" pitchFamily="18" charset="0"/>
                </a:endParaRPr>
              </a:p>
              <a:p>
                <a:pPr lvl="1" algn="just"/>
                <a:endParaRPr lang="en-US" dirty="0">
                  <a:latin typeface="Bell MT" panose="02020503060305020303" pitchFamily="18" charset="0"/>
                </a:endParaRPr>
              </a:p>
              <a:p>
                <a:pPr lvl="1" algn="just"/>
                <a:endParaRPr lang="en-US" dirty="0">
                  <a:latin typeface="Bell MT" panose="02020503060305020303" pitchFamily="18" charset="0"/>
                </a:endParaRPr>
              </a:p>
              <a:p>
                <a:pPr algn="just"/>
                <a:endParaRPr lang="en-US" dirty="0">
                  <a:latin typeface="Bell MT" panose="02020503060305020303" pitchFamily="18" charset="0"/>
                </a:endParaRPr>
              </a:p>
              <a:p>
                <a:pPr lvl="1" algn="just"/>
                <a:endParaRPr lang="en-US" dirty="0">
                  <a:latin typeface="Bell MT" panose="02020503060305020303" pitchFamily="18" charset="0"/>
                </a:endParaRPr>
              </a:p>
              <a:p>
                <a:pPr algn="just"/>
                <a:endParaRPr lang="en-US" dirty="0">
                  <a:latin typeface="Bell MT" panose="02020503060305020303" pitchFamily="18" charset="0"/>
                </a:endParaRPr>
              </a:p>
              <a:p>
                <a:pPr marL="0" indent="0" algn="just">
                  <a:buNone/>
                </a:pPr>
                <a:endParaRPr lang="en-US" dirty="0">
                  <a:latin typeface="Bell MT" panose="02020503060305020303" pitchFamily="18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93404"/>
                <a:ext cx="10515600" cy="6464595"/>
              </a:xfrm>
              <a:blipFill rotWithShape="1">
                <a:blip r:embed="rId2"/>
                <a:stretch>
                  <a:fillRect t="-349" b="-36118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98951"/>
            <a:ext cx="10515600" cy="4241361"/>
          </a:xfrm>
        </p:spPr>
        <p:txBody>
          <a:bodyPr>
            <a:normAutofit/>
          </a:bodyPr>
          <a:lstStyle/>
          <a:p>
            <a:pPr marL="285750" indent="-285750"/>
            <a:r>
              <a:rPr lang="en-US" dirty="0">
                <a:latin typeface="Bell MT" panose="02020503060305020303" pitchFamily="18" charset="0"/>
              </a:rPr>
              <a:t>Why this function?</a:t>
            </a:r>
          </a:p>
          <a:p>
            <a:pPr marL="742950" lvl="1" indent="-285750"/>
            <a:r>
              <a:rPr lang="en-US" dirty="0">
                <a:latin typeface="Bell MT" panose="02020503060305020303" pitchFamily="18" charset="0"/>
              </a:rPr>
              <a:t>A differentiable function.</a:t>
            </a:r>
          </a:p>
          <a:p>
            <a:pPr marL="742950" lvl="1" indent="-285750"/>
            <a:r>
              <a:rPr lang="en-US" dirty="0">
                <a:latin typeface="Bell MT" panose="02020503060305020303" pitchFamily="18" charset="0"/>
              </a:rPr>
              <a:t>A convex function.</a:t>
            </a:r>
          </a:p>
          <a:p>
            <a:pPr marL="1200150" lvl="2" indent="-285750"/>
            <a:r>
              <a:rPr lang="en-US" dirty="0">
                <a:latin typeface="Bell MT" panose="02020503060305020303" pitchFamily="18" charset="0"/>
              </a:rPr>
              <a:t>A non-convex function:</a:t>
            </a:r>
          </a:p>
          <a:p>
            <a:pPr marL="1200150" lvl="2" indent="-285750"/>
            <a:r>
              <a:rPr lang="en-US" dirty="0">
                <a:latin typeface="Bell MT" panose="02020503060305020303" pitchFamily="18" charset="0"/>
              </a:rPr>
              <a:t>.</a:t>
            </a:r>
          </a:p>
          <a:p>
            <a:pPr marL="742950" lvl="1" indent="-285750"/>
            <a:r>
              <a:rPr lang="en-US" dirty="0">
                <a:latin typeface="Bell MT" panose="02020503060305020303" pitchFamily="18" charset="0"/>
              </a:rPr>
              <a:t>Easier to minimize.</a:t>
            </a:r>
          </a:p>
          <a:p>
            <a:pPr marL="0" indent="0" algn="just">
              <a:buNone/>
            </a:pPr>
            <a:endParaRPr lang="en-US" dirty="0">
              <a:latin typeface="Bell MT" panose="020205030603050203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476" y="1596765"/>
            <a:ext cx="5191940" cy="453747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1243584" y="3858580"/>
                <a:ext cx="4107508" cy="84856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𝐽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dirty="0">
                              <a:latin typeface="Bell MT" panose="02020503060305020303" pitchFamily="18" charset="0"/>
                            </a:rPr>
                            <m:t>θ</m:t>
                          </m:r>
                          <m:r>
                            <m:rPr>
                              <m:nor/>
                            </m:rPr>
                            <a:rPr lang="en-US" b="0" i="0" baseline="-25000" dirty="0" smtClean="0">
                              <a:latin typeface="Bell MT" panose="02020503060305020303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b="0" i="0" dirty="0" smtClean="0">
                              <a:latin typeface="Bell MT" panose="02020503060305020303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Bell MT" panose="02020503060305020303" pitchFamily="18" charset="0"/>
                            </a:rPr>
                            <m:t>θ</m:t>
                          </m:r>
                          <m:r>
                            <m:rPr>
                              <m:nor/>
                            </m:rPr>
                            <a:rPr lang="en-US" b="0" i="0" baseline="-25000" dirty="0" smtClean="0">
                              <a:latin typeface="Bell MT" panose="02020503060305020303" pitchFamily="18" charset="0"/>
                            </a:rPr>
                            <m:t>1</m:t>
                          </m:r>
                        </m:e>
                      </m:d>
                      <m:r>
                        <a:rPr lang="pt-BR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1/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𝑚</m:t>
                      </m:r>
                      <m:nary>
                        <m:naryPr>
                          <m:chr m:val="∑"/>
                          <m:ctrlPr>
                            <a:rPr lang="pt-BR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p>
                            <m:sSupPr>
                              <m:ctrlPr>
                                <a:rPr lang="pt-B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(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)−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3584" y="3858580"/>
                <a:ext cx="4107508" cy="848566"/>
              </a:xfrm>
              <a:prstGeom prst="rect">
                <a:avLst/>
              </a:prstGeom>
              <a:blipFill rotWithShape="1">
                <a:blip r:embed="rId3"/>
                <a:stretch>
                  <a:fillRect l="-6" t="-38" r="14" b="62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Visualizing – Cost Function</a:t>
            </a:r>
          </a:p>
        </p:txBody>
      </p:sp>
      <p:sp>
        <p:nvSpPr>
          <p:cNvPr id="2" name="Freeform: Shape 1"/>
          <p:cNvSpPr/>
          <p:nvPr/>
        </p:nvSpPr>
        <p:spPr>
          <a:xfrm>
            <a:off x="2252546" y="3356517"/>
            <a:ext cx="2207942" cy="356839"/>
          </a:xfrm>
          <a:custGeom>
            <a:avLst/>
            <a:gdLst>
              <a:gd name="connsiteX0" fmla="*/ 11152 w 2207942"/>
              <a:gd name="connsiteY0" fmla="*/ 33454 h 356839"/>
              <a:gd name="connsiteX1" fmla="*/ 0 w 2207942"/>
              <a:gd name="connsiteY1" fmla="*/ 89210 h 356839"/>
              <a:gd name="connsiteX2" fmla="*/ 22303 w 2207942"/>
              <a:gd name="connsiteY2" fmla="*/ 178420 h 356839"/>
              <a:gd name="connsiteX3" fmla="*/ 55756 w 2207942"/>
              <a:gd name="connsiteY3" fmla="*/ 211873 h 356839"/>
              <a:gd name="connsiteX4" fmla="*/ 89210 w 2207942"/>
              <a:gd name="connsiteY4" fmla="*/ 256478 h 356839"/>
              <a:gd name="connsiteX5" fmla="*/ 111513 w 2207942"/>
              <a:gd name="connsiteY5" fmla="*/ 278781 h 356839"/>
              <a:gd name="connsiteX6" fmla="*/ 200722 w 2207942"/>
              <a:gd name="connsiteY6" fmla="*/ 301083 h 356839"/>
              <a:gd name="connsiteX7" fmla="*/ 245327 w 2207942"/>
              <a:gd name="connsiteY7" fmla="*/ 256478 h 356839"/>
              <a:gd name="connsiteX8" fmla="*/ 267630 w 2207942"/>
              <a:gd name="connsiteY8" fmla="*/ 189571 h 356839"/>
              <a:gd name="connsiteX9" fmla="*/ 289932 w 2207942"/>
              <a:gd name="connsiteY9" fmla="*/ 144966 h 356839"/>
              <a:gd name="connsiteX10" fmla="*/ 323386 w 2207942"/>
              <a:gd name="connsiteY10" fmla="*/ 89210 h 356839"/>
              <a:gd name="connsiteX11" fmla="*/ 401444 w 2207942"/>
              <a:gd name="connsiteY11" fmla="*/ 78059 h 356839"/>
              <a:gd name="connsiteX12" fmla="*/ 579864 w 2207942"/>
              <a:gd name="connsiteY12" fmla="*/ 100361 h 356839"/>
              <a:gd name="connsiteX13" fmla="*/ 613317 w 2207942"/>
              <a:gd name="connsiteY13" fmla="*/ 111512 h 356839"/>
              <a:gd name="connsiteX14" fmla="*/ 635620 w 2207942"/>
              <a:gd name="connsiteY14" fmla="*/ 156117 h 356839"/>
              <a:gd name="connsiteX15" fmla="*/ 657922 w 2207942"/>
              <a:gd name="connsiteY15" fmla="*/ 189571 h 356839"/>
              <a:gd name="connsiteX16" fmla="*/ 680225 w 2207942"/>
              <a:gd name="connsiteY16" fmla="*/ 234176 h 356839"/>
              <a:gd name="connsiteX17" fmla="*/ 802888 w 2207942"/>
              <a:gd name="connsiteY17" fmla="*/ 323385 h 356839"/>
              <a:gd name="connsiteX18" fmla="*/ 892098 w 2207942"/>
              <a:gd name="connsiteY18" fmla="*/ 334537 h 356839"/>
              <a:gd name="connsiteX19" fmla="*/ 959005 w 2207942"/>
              <a:gd name="connsiteY19" fmla="*/ 312234 h 356839"/>
              <a:gd name="connsiteX20" fmla="*/ 992459 w 2207942"/>
              <a:gd name="connsiteY20" fmla="*/ 278781 h 356839"/>
              <a:gd name="connsiteX21" fmla="*/ 1059366 w 2207942"/>
              <a:gd name="connsiteY21" fmla="*/ 156117 h 356839"/>
              <a:gd name="connsiteX22" fmla="*/ 1070517 w 2207942"/>
              <a:gd name="connsiteY22" fmla="*/ 122663 h 356839"/>
              <a:gd name="connsiteX23" fmla="*/ 1103971 w 2207942"/>
              <a:gd name="connsiteY23" fmla="*/ 89210 h 356839"/>
              <a:gd name="connsiteX24" fmla="*/ 1215483 w 2207942"/>
              <a:gd name="connsiteY24" fmla="*/ 100361 h 356839"/>
              <a:gd name="connsiteX25" fmla="*/ 1304693 w 2207942"/>
              <a:gd name="connsiteY25" fmla="*/ 211873 h 356839"/>
              <a:gd name="connsiteX26" fmla="*/ 1405054 w 2207942"/>
              <a:gd name="connsiteY26" fmla="*/ 301083 h 356839"/>
              <a:gd name="connsiteX27" fmla="*/ 1460810 w 2207942"/>
              <a:gd name="connsiteY27" fmla="*/ 334537 h 356839"/>
              <a:gd name="connsiteX28" fmla="*/ 1594625 w 2207942"/>
              <a:gd name="connsiteY28" fmla="*/ 356839 h 356839"/>
              <a:gd name="connsiteX29" fmla="*/ 1672683 w 2207942"/>
              <a:gd name="connsiteY29" fmla="*/ 345688 h 356839"/>
              <a:gd name="connsiteX30" fmla="*/ 1773044 w 2207942"/>
              <a:gd name="connsiteY30" fmla="*/ 289932 h 356839"/>
              <a:gd name="connsiteX31" fmla="*/ 1851103 w 2207942"/>
              <a:gd name="connsiteY31" fmla="*/ 189571 h 356839"/>
              <a:gd name="connsiteX32" fmla="*/ 1940313 w 2207942"/>
              <a:gd name="connsiteY32" fmla="*/ 66907 h 356839"/>
              <a:gd name="connsiteX33" fmla="*/ 1973766 w 2207942"/>
              <a:gd name="connsiteY33" fmla="*/ 44605 h 356839"/>
              <a:gd name="connsiteX34" fmla="*/ 2207942 w 2207942"/>
              <a:gd name="connsiteY34" fmla="*/ 0 h 356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207942" h="356839">
                <a:moveTo>
                  <a:pt x="11152" y="33454"/>
                </a:moveTo>
                <a:cubicBezTo>
                  <a:pt x="7435" y="52039"/>
                  <a:pt x="0" y="70257"/>
                  <a:pt x="0" y="89210"/>
                </a:cubicBezTo>
                <a:cubicBezTo>
                  <a:pt x="0" y="94837"/>
                  <a:pt x="13505" y="165222"/>
                  <a:pt x="22303" y="178420"/>
                </a:cubicBezTo>
                <a:cubicBezTo>
                  <a:pt x="31050" y="191541"/>
                  <a:pt x="45493" y="199900"/>
                  <a:pt x="55756" y="211873"/>
                </a:cubicBezTo>
                <a:cubicBezTo>
                  <a:pt x="67851" y="225984"/>
                  <a:pt x="77312" y="242200"/>
                  <a:pt x="89210" y="256478"/>
                </a:cubicBezTo>
                <a:cubicBezTo>
                  <a:pt x="95941" y="264555"/>
                  <a:pt x="101751" y="274876"/>
                  <a:pt x="111513" y="278781"/>
                </a:cubicBezTo>
                <a:cubicBezTo>
                  <a:pt x="139972" y="290165"/>
                  <a:pt x="200722" y="301083"/>
                  <a:pt x="200722" y="301083"/>
                </a:cubicBezTo>
                <a:cubicBezTo>
                  <a:pt x="215590" y="286215"/>
                  <a:pt x="234509" y="274508"/>
                  <a:pt x="245327" y="256478"/>
                </a:cubicBezTo>
                <a:cubicBezTo>
                  <a:pt x="257422" y="236319"/>
                  <a:pt x="258899" y="211398"/>
                  <a:pt x="267630" y="189571"/>
                </a:cubicBezTo>
                <a:cubicBezTo>
                  <a:pt x="273804" y="174137"/>
                  <a:pt x="281859" y="159497"/>
                  <a:pt x="289932" y="144966"/>
                </a:cubicBezTo>
                <a:cubicBezTo>
                  <a:pt x="300458" y="126019"/>
                  <a:pt x="304801" y="100361"/>
                  <a:pt x="323386" y="89210"/>
                </a:cubicBezTo>
                <a:cubicBezTo>
                  <a:pt x="345924" y="75687"/>
                  <a:pt x="375425" y="81776"/>
                  <a:pt x="401444" y="78059"/>
                </a:cubicBezTo>
                <a:cubicBezTo>
                  <a:pt x="460917" y="85493"/>
                  <a:pt x="520661" y="91013"/>
                  <a:pt x="579864" y="100361"/>
                </a:cubicBezTo>
                <a:cubicBezTo>
                  <a:pt x="591474" y="102194"/>
                  <a:pt x="605006" y="103201"/>
                  <a:pt x="613317" y="111512"/>
                </a:cubicBezTo>
                <a:cubicBezTo>
                  <a:pt x="625072" y="123267"/>
                  <a:pt x="627373" y="141684"/>
                  <a:pt x="635620" y="156117"/>
                </a:cubicBezTo>
                <a:cubicBezTo>
                  <a:pt x="642269" y="167753"/>
                  <a:pt x="651273" y="177935"/>
                  <a:pt x="657922" y="189571"/>
                </a:cubicBezTo>
                <a:cubicBezTo>
                  <a:pt x="666169" y="204004"/>
                  <a:pt x="670251" y="220877"/>
                  <a:pt x="680225" y="234176"/>
                </a:cubicBezTo>
                <a:cubicBezTo>
                  <a:pt x="707999" y="271208"/>
                  <a:pt x="760762" y="309343"/>
                  <a:pt x="802888" y="323385"/>
                </a:cubicBezTo>
                <a:cubicBezTo>
                  <a:pt x="831318" y="332862"/>
                  <a:pt x="862361" y="330820"/>
                  <a:pt x="892098" y="334537"/>
                </a:cubicBezTo>
                <a:cubicBezTo>
                  <a:pt x="914400" y="327103"/>
                  <a:pt x="938455" y="323651"/>
                  <a:pt x="959005" y="312234"/>
                </a:cubicBezTo>
                <a:cubicBezTo>
                  <a:pt x="972791" y="304575"/>
                  <a:pt x="982997" y="291397"/>
                  <a:pt x="992459" y="278781"/>
                </a:cubicBezTo>
                <a:cubicBezTo>
                  <a:pt x="1011683" y="253149"/>
                  <a:pt x="1047349" y="183156"/>
                  <a:pt x="1059366" y="156117"/>
                </a:cubicBezTo>
                <a:cubicBezTo>
                  <a:pt x="1064140" y="145376"/>
                  <a:pt x="1063997" y="132443"/>
                  <a:pt x="1070517" y="122663"/>
                </a:cubicBezTo>
                <a:cubicBezTo>
                  <a:pt x="1079265" y="109541"/>
                  <a:pt x="1092820" y="100361"/>
                  <a:pt x="1103971" y="89210"/>
                </a:cubicBezTo>
                <a:cubicBezTo>
                  <a:pt x="1141142" y="92927"/>
                  <a:pt x="1180303" y="87797"/>
                  <a:pt x="1215483" y="100361"/>
                </a:cubicBezTo>
                <a:cubicBezTo>
                  <a:pt x="1249814" y="112622"/>
                  <a:pt x="1285682" y="192862"/>
                  <a:pt x="1304693" y="211873"/>
                </a:cubicBezTo>
                <a:cubicBezTo>
                  <a:pt x="1344873" y="252053"/>
                  <a:pt x="1356937" y="267401"/>
                  <a:pt x="1405054" y="301083"/>
                </a:cubicBezTo>
                <a:cubicBezTo>
                  <a:pt x="1422810" y="313512"/>
                  <a:pt x="1441004" y="325734"/>
                  <a:pt x="1460810" y="334537"/>
                </a:cubicBezTo>
                <a:cubicBezTo>
                  <a:pt x="1489640" y="347350"/>
                  <a:pt x="1577904" y="354749"/>
                  <a:pt x="1594625" y="356839"/>
                </a:cubicBezTo>
                <a:cubicBezTo>
                  <a:pt x="1620644" y="353122"/>
                  <a:pt x="1647326" y="352604"/>
                  <a:pt x="1672683" y="345688"/>
                </a:cubicBezTo>
                <a:cubicBezTo>
                  <a:pt x="1692232" y="340356"/>
                  <a:pt x="1760977" y="297172"/>
                  <a:pt x="1773044" y="289932"/>
                </a:cubicBezTo>
                <a:cubicBezTo>
                  <a:pt x="1826397" y="209902"/>
                  <a:pt x="1798695" y="241977"/>
                  <a:pt x="1851103" y="189571"/>
                </a:cubicBezTo>
                <a:cubicBezTo>
                  <a:pt x="1900481" y="90814"/>
                  <a:pt x="1871089" y="116353"/>
                  <a:pt x="1940313" y="66907"/>
                </a:cubicBezTo>
                <a:cubicBezTo>
                  <a:pt x="1951219" y="59117"/>
                  <a:pt x="1960670" y="47452"/>
                  <a:pt x="1973766" y="44605"/>
                </a:cubicBezTo>
                <a:cubicBezTo>
                  <a:pt x="2221642" y="-9281"/>
                  <a:pt x="2142261" y="65681"/>
                  <a:pt x="2207942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0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649152"/>
          </a:xfrm>
        </p:spPr>
        <p:txBody>
          <a:bodyPr>
            <a:normAutofit/>
          </a:bodyPr>
          <a:lstStyle/>
          <a:p>
            <a:pPr marL="285750" indent="-285750" algn="just"/>
            <a:r>
              <a:rPr lang="en-US" dirty="0">
                <a:latin typeface="Bell MT" panose="02020503060305020303" pitchFamily="18" charset="0"/>
              </a:rPr>
              <a:t>Derivative/Gradient of Cost Function:</a:t>
            </a:r>
          </a:p>
          <a:p>
            <a:pPr marL="742950" lvl="1" indent="-285750" algn="just"/>
            <a:r>
              <a:rPr lang="en-US" dirty="0">
                <a:latin typeface="Bell MT" panose="02020503060305020303" pitchFamily="18" charset="0"/>
              </a:rPr>
              <a:t>Gives the direction where the value is decreasing</a:t>
            </a:r>
          </a:p>
          <a:p>
            <a:pPr marL="285750" indent="-285750" algn="just"/>
            <a:r>
              <a:rPr lang="en-US" dirty="0">
                <a:latin typeface="Bell MT" panose="02020503060305020303" pitchFamily="18" charset="0"/>
              </a:rPr>
              <a:t>Automating this procedure of iterative reduction in the cost function / iteratively minimizing the cost function</a:t>
            </a:r>
          </a:p>
          <a:p>
            <a:pPr marL="742950" lvl="1" indent="-285750" algn="just"/>
            <a:r>
              <a:rPr lang="en-US" dirty="0">
                <a:latin typeface="Bell MT" panose="02020503060305020303" pitchFamily="18" charset="0"/>
              </a:rPr>
              <a:t>Gradient Descent!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2101864" y="4029408"/>
                <a:ext cx="4369214" cy="149374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𝑱</m:t>
                      </m:r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nor/>
                            </m:rPr>
                            <a:rPr lang="en-US" b="1" dirty="0">
                              <a:latin typeface="Bell MT" panose="02020503060305020303" pitchFamily="18" charset="0"/>
                            </a:rPr>
                            <m:t>θ</m:t>
                          </m:r>
                          <m:r>
                            <m:rPr>
                              <m:nor/>
                            </m:rPr>
                            <a:rPr lang="en-US" b="1" i="0" baseline="-25000" dirty="0" smtClean="0">
                              <a:latin typeface="Bell MT" panose="02020503060305020303" pitchFamily="18" charset="0"/>
                            </a:rPr>
                            <m:t>0</m:t>
                          </m:r>
                          <m:r>
                            <m:rPr>
                              <m:nor/>
                            </m:rPr>
                            <a:rPr lang="en-US" b="1" i="0" dirty="0" smtClean="0">
                              <a:latin typeface="Bell MT" panose="02020503060305020303" pitchFamily="18" charset="0"/>
                            </a:rPr>
                            <m:t>,</m:t>
                          </m:r>
                          <m:r>
                            <m:rPr>
                              <m:nor/>
                            </m:rPr>
                            <a:rPr lang="en-US" b="1" dirty="0">
                              <a:latin typeface="Bell MT" panose="02020503060305020303" pitchFamily="18" charset="0"/>
                            </a:rPr>
                            <m:t>θ</m:t>
                          </m:r>
                          <m:r>
                            <m:rPr>
                              <m:nor/>
                            </m:rPr>
                            <a:rPr lang="en-US" b="1" i="0" baseline="-25000" dirty="0" smtClean="0">
                              <a:latin typeface="Bell MT" panose="02020503060305020303" pitchFamily="18" charset="0"/>
                            </a:rPr>
                            <m:t>1</m:t>
                          </m:r>
                        </m:e>
                      </m:d>
                      <m:r>
                        <a:rPr lang="pt-BR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/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𝒎</m:t>
                      </m:r>
                      <m:nary>
                        <m:naryPr>
                          <m:chr m:val="∑"/>
                          <m:ctrlPr>
                            <a:rPr lang="pt-BR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pt-BR" b="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𝒎</m:t>
                          </m:r>
                        </m:sup>
                        <m:e>
                          <m:sSup>
                            <m:sSupPr>
                              <m:ctrlPr>
                                <a:rPr lang="pt-BR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b="1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𝒉</m:t>
                                  </m:r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 (</m:t>
                                  </m:r>
                                  <m:sSup>
                                    <m:sSupPr>
                                      <m:ctrlP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p>
                                      <m:d>
                                        <m:dPr>
                                          <m:ctrlP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e>
                                      </m:d>
                                    </m:sup>
                                  </m:sSup>
                                  <m:r>
                                    <a:rPr lang="en-US" b="1" i="1">
                                      <a:latin typeface="Cambria Math" panose="02040503050406030204" pitchFamily="18" charset="0"/>
                                    </a:rPr>
                                    <m:t>)−</m:t>
                                  </m:r>
                                  <m:sSup>
                                    <m:sSupPr>
                                      <m:ctrlP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𝒚</m:t>
                                      </m:r>
                                    </m:e>
                                    <m:sup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𝒊</m:t>
                                      </m:r>
                                      <m:r>
                                        <a:rPr lang="en-US" b="1" i="1">
                                          <a:latin typeface="Cambria Math" panose="02040503050406030204" pitchFamily="18" charset="0"/>
                                        </a:rPr>
                                        <m:t>)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US" b="1" i="1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b="1" dirty="0"/>
              </a:p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pt-BR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∂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∂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sz="2400" i="0" baseline="-2500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j</m:t>
                        </m:r>
                      </m:den>
                    </m:f>
                  </m:oMath>
                </a14:m>
                <a:r>
                  <a:rPr lang="en-US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sz="24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sz="240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sz="240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1864" y="4029408"/>
                <a:ext cx="4369214" cy="1493742"/>
              </a:xfrm>
              <a:prstGeom prst="rect">
                <a:avLst/>
              </a:prstGeom>
              <a:blipFill rotWithShape="1">
                <a:blip r:embed="rId2"/>
                <a:stretch>
                  <a:fillRect t="-22" r="10" b="37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Freeform 7"/>
          <p:cNvSpPr/>
          <p:nvPr/>
        </p:nvSpPr>
        <p:spPr>
          <a:xfrm>
            <a:off x="6766876" y="3441415"/>
            <a:ext cx="4291126" cy="2669729"/>
          </a:xfrm>
          <a:custGeom>
            <a:avLst/>
            <a:gdLst>
              <a:gd name="connsiteX0" fmla="*/ 4219222 w 4219222"/>
              <a:gd name="connsiteY0" fmla="*/ 0 h 1467629"/>
              <a:gd name="connsiteX1" fmla="*/ 2102556 w 4219222"/>
              <a:gd name="connsiteY1" fmla="*/ 1467556 h 1467629"/>
              <a:gd name="connsiteX2" fmla="*/ 0 w 4219222"/>
              <a:gd name="connsiteY2" fmla="*/ 70556 h 1467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19222" h="1467629">
                <a:moveTo>
                  <a:pt x="4219222" y="0"/>
                </a:moveTo>
                <a:cubicBezTo>
                  <a:pt x="3512491" y="727898"/>
                  <a:pt x="2805760" y="1455797"/>
                  <a:pt x="2102556" y="1467556"/>
                </a:cubicBezTo>
                <a:cubicBezTo>
                  <a:pt x="1399352" y="1479315"/>
                  <a:pt x="0" y="70556"/>
                  <a:pt x="0" y="70556"/>
                </a:cubicBezTo>
              </a:path>
            </a:pathLst>
          </a:custGeom>
          <a:ln>
            <a:solidFill>
              <a:srgbClr val="008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6913018" y="3847357"/>
            <a:ext cx="935086" cy="1477926"/>
            <a:chOff x="6933007" y="2647507"/>
            <a:chExt cx="935086" cy="1477926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6933007" y="2647507"/>
              <a:ext cx="935086" cy="1477926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2" name="Oval 11"/>
            <p:cNvSpPr/>
            <p:nvPr/>
          </p:nvSpPr>
          <p:spPr>
            <a:xfrm>
              <a:off x="7283303" y="3232297"/>
              <a:ext cx="116958" cy="116958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954430" y="5420976"/>
            <a:ext cx="877874" cy="946297"/>
            <a:chOff x="7974419" y="4221126"/>
            <a:chExt cx="877874" cy="946297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7974419" y="4221126"/>
              <a:ext cx="877874" cy="946297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8282764" y="4476301"/>
              <a:ext cx="127590" cy="12759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8123262" y="5825013"/>
            <a:ext cx="1107075" cy="489097"/>
            <a:chOff x="8143251" y="4625163"/>
            <a:chExt cx="1107075" cy="489097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8143251" y="4625163"/>
              <a:ext cx="1107075" cy="489097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8" name="Oval 17"/>
            <p:cNvSpPr/>
            <p:nvPr/>
          </p:nvSpPr>
          <p:spPr>
            <a:xfrm>
              <a:off x="8633278" y="4802838"/>
              <a:ext cx="117314" cy="1173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8241509" y="5986395"/>
            <a:ext cx="1288011" cy="200731"/>
            <a:chOff x="8261498" y="4786545"/>
            <a:chExt cx="1288011" cy="200731"/>
          </a:xfrm>
        </p:grpSpPr>
        <p:cxnSp>
          <p:nvCxnSpPr>
            <p:cNvPr id="21" name="Straight Connector 20"/>
            <p:cNvCxnSpPr/>
            <p:nvPr/>
          </p:nvCxnSpPr>
          <p:spPr>
            <a:xfrm>
              <a:off x="8261498" y="4898879"/>
              <a:ext cx="1288011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8788495" y="4786545"/>
              <a:ext cx="200731" cy="200731"/>
            </a:xfrm>
            <a:prstGeom prst="ellipse">
              <a:avLst/>
            </a:prstGeom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Bell MT" panose="02020503060305020303" pitchFamily="18" charset="0"/>
              </a:rPr>
              <a:t>Minimizing the cost function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0" grpId="0" uiExpand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393405"/>
                <a:ext cx="10515600" cy="5613991"/>
              </a:xfrm>
            </p:spPr>
            <p:txBody>
              <a:bodyPr>
                <a:normAutofit/>
              </a:bodyPr>
              <a:lstStyle/>
              <a:p>
                <a:pPr algn="just"/>
                <a:r>
                  <a:rPr lang="en-US" dirty="0">
                    <a:latin typeface="Bell MT" panose="02020503060305020303" pitchFamily="18" charset="0"/>
                  </a:rPr>
                  <a:t>Gradient Descent (to minimize the cost function):</a:t>
                </a: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Start with some value of theta. (Randomly initialized)</a:t>
                </a: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Calculate the steepest descent/slope direction (partial derivative of the loss function gives the steepest direction) w.r.t each parameter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pt-BR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∂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∂</m:t>
                        </m:r>
                        <m:r>
                          <m:rPr>
                            <m:nor/>
                          </m:rPr>
                          <a:rPr lang="en-US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sz="1600" i="0" baseline="-2500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j</m:t>
                        </m:r>
                      </m:den>
                    </m:f>
                  </m:oMath>
                </a14:m>
                <a:r>
                  <a:rPr lang="en-US" sz="16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600" b="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𝐽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sz="160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m:rPr>
                            <m:nor/>
                          </m:rPr>
                          <a:rPr lang="en-US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nor/>
                          </m:rPr>
                          <a:rPr lang="en-US" sz="16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  <m:r>
                          <m:rPr>
                            <m:nor/>
                          </m:rPr>
                          <a:rPr lang="en-US" sz="1600" baseline="-25000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dirty="0">
                  <a:latin typeface="Bell MT" panose="02020503060305020303" pitchFamily="18" charset="0"/>
                </a:endParaRP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Take a small step in the steepest slope direction i.e. update the parameter values </a:t>
                </a:r>
                <a:r>
                  <a:rPr lang="el-GR" dirty="0">
                    <a:solidFill>
                      <a:schemeClr val="accent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α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0" lang="pt-BR" sz="1600" b="0" i="1" u="none" strike="noStrike" kern="1200" cap="none" spc="0" normalizeH="0" baseline="0" noProof="0" smtClean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kumimoji="0" lang="en-US" sz="16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∂</m:t>
                        </m:r>
                      </m:num>
                      <m:den>
                        <m:r>
                          <m:rPr>
                            <m:nor/>
                          </m:rPr>
                          <a:rPr kumimoji="0" lang="en-US" sz="16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∂</m:t>
                        </m:r>
                        <m:r>
                          <m:rPr>
                            <m:nor/>
                          </m:rPr>
                          <a: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θ</m:t>
                        </m:r>
                        <m:r>
                          <m:rPr>
                            <m:nor/>
                          </m:rPr>
                          <a:rPr kumimoji="0" lang="en-US" sz="1600" b="0" i="0" u="none" strike="noStrike" kern="1200" cap="none" spc="0" normalizeH="0" baseline="-25000" noProof="0" dirty="0" smtClean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j</m:t>
                        </m:r>
                      </m:den>
                    </m:f>
                  </m:oMath>
                </a14:m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accent1"/>
                    </a:solidFill>
                    <a:effectLst/>
                    <a:uLnTx/>
                    <a:uFillTx/>
                    <a:latin typeface="Cambria Math" panose="02040503050406030204" pitchFamily="18" charset="0"/>
                    <a:ea typeface="Cambria Math" panose="02040503050406030204" pitchFamily="18" charset="0"/>
                    <a:cs typeface="+mn-cs"/>
                  </a:rPr>
                  <a:t> </a:t>
                </a:r>
                <a14:m>
                  <m:oMath xmlns:m="http://schemas.openxmlformats.org/officeDocument/2006/math">
                    <m:r>
                      <a:rPr kumimoji="0" lang="en-US" sz="1600" b="0" i="1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𝐽</m:t>
                    </m:r>
                    <m:d>
                      <m:dPr>
                        <m:ctrlPr>
                          <a:rPr kumimoji="0" lang="en-US" sz="16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θ</m:t>
                        </m:r>
                        <m:r>
                          <m:rPr>
                            <m:nor/>
                          </m:rPr>
                          <a:rPr kumimoji="0" lang="en-US" sz="1600" b="0" i="0" u="none" strike="noStrike" kern="1200" cap="none" spc="0" normalizeH="0" baseline="-25000" noProof="0" dirty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0</m:t>
                        </m:r>
                        <m:r>
                          <m:rPr>
                            <m:nor/>
                          </m:rPr>
                          <a: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,</m:t>
                        </m:r>
                        <m:r>
                          <m:rPr>
                            <m:nor/>
                          </m:rPr>
                          <a:rPr kumimoji="0" lang="en-US" sz="16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θ</m:t>
                        </m:r>
                        <m:r>
                          <m:rPr>
                            <m:nor/>
                          </m:rPr>
                          <a:rPr kumimoji="0" lang="en-US" sz="1600" b="0" i="0" u="none" strike="noStrike" kern="1200" cap="none" spc="0" normalizeH="0" baseline="-25000" noProof="0" dirty="0">
                            <a:ln>
                              <a:noFill/>
                            </a:ln>
                            <a:solidFill>
                              <a:schemeClr val="accent1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+mn-cs"/>
                          </a:rPr>
                          <m:t>1</m:t>
                        </m:r>
                      </m:e>
                    </m:d>
                  </m:oMath>
                </a14:m>
                <a:endParaRPr lang="en-US" dirty="0">
                  <a:latin typeface="Bell MT" panose="02020503060305020303" pitchFamily="18" charset="0"/>
                </a:endParaRP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Update the new values of the parameters</a:t>
                </a:r>
              </a:p>
              <a:p>
                <a:pPr lvl="1" algn="just"/>
                <a:r>
                  <a:rPr lang="en-US" dirty="0">
                    <a:latin typeface="Bell MT" panose="02020503060305020303" pitchFamily="18" charset="0"/>
                  </a:rPr>
                  <a:t>Keep doing this till no more significant reduction in the cost function is seen.</a:t>
                </a:r>
              </a:p>
              <a:p>
                <a:pPr algn="just"/>
                <a:r>
                  <a:rPr lang="en-US" dirty="0">
                    <a:latin typeface="Bell MT" panose="02020503060305020303" pitchFamily="18" charset="0"/>
                  </a:rPr>
                  <a:t>Update rule:</a:t>
                </a:r>
              </a:p>
              <a:p>
                <a:pPr algn="just"/>
                <a:endParaRPr lang="en-US" dirty="0">
                  <a:latin typeface="Bell MT" panose="02020503060305020303" pitchFamily="18" charset="0"/>
                </a:endParaRPr>
              </a:p>
              <a:p>
                <a:pPr lvl="1" algn="just"/>
                <a:endParaRPr lang="en-US" dirty="0">
                  <a:latin typeface="Bell MT" panose="02020503060305020303" pitchFamily="18" charset="0"/>
                </a:endParaRPr>
              </a:p>
              <a:p>
                <a:pPr algn="just"/>
                <a:endParaRPr lang="en-US" dirty="0">
                  <a:latin typeface="Bell MT" panose="02020503060305020303" pitchFamily="18" charset="0"/>
                </a:endParaRPr>
              </a:p>
              <a:p>
                <a:pPr algn="just"/>
                <a:endParaRPr lang="en-US" dirty="0">
                  <a:latin typeface="Bell MT" panose="02020503060305020303" pitchFamily="18" charset="0"/>
                </a:endParaRPr>
              </a:p>
              <a:p>
                <a:pPr marL="0" indent="0" algn="just">
                  <a:buNone/>
                </a:pPr>
                <a:endParaRPr lang="en-US" dirty="0">
                  <a:latin typeface="Bell MT" panose="02020503060305020303" pitchFamily="18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393405"/>
                <a:ext cx="10515600" cy="5613991"/>
              </a:xfrm>
              <a:blipFill rotWithShape="1">
                <a:blip r:embed="rId2"/>
                <a:stretch>
                  <a:fillRect t="-6" b="-9236"/>
                </a:stretch>
              </a:blipFill>
            </p:spPr>
            <p:txBody>
              <a:bodyPr/>
              <a:lstStyle/>
              <a:p>
                <a:r>
                  <a:rPr lang="en-US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150" y="3563160"/>
            <a:ext cx="2540850" cy="874183"/>
          </a:xfrm>
          <a:prstGeom prst="rect">
            <a:avLst/>
          </a:prstGeom>
        </p:spPr>
      </p:pic>
      <p:sp>
        <p:nvSpPr>
          <p:cNvPr id="10" name="Freeform: Shape 9"/>
          <p:cNvSpPr/>
          <p:nvPr/>
        </p:nvSpPr>
        <p:spPr>
          <a:xfrm>
            <a:off x="9675125" y="4290911"/>
            <a:ext cx="292608" cy="804672"/>
          </a:xfrm>
          <a:custGeom>
            <a:avLst/>
            <a:gdLst>
              <a:gd name="connsiteX0" fmla="*/ 292608 w 292608"/>
              <a:gd name="connsiteY0" fmla="*/ 0 h 804672"/>
              <a:gd name="connsiteX1" fmla="*/ 280416 w 292608"/>
              <a:gd name="connsiteY1" fmla="*/ 60960 h 804672"/>
              <a:gd name="connsiteX2" fmla="*/ 256032 w 292608"/>
              <a:gd name="connsiteY2" fmla="*/ 134112 h 804672"/>
              <a:gd name="connsiteX3" fmla="*/ 219456 w 292608"/>
              <a:gd name="connsiteY3" fmla="*/ 475488 h 804672"/>
              <a:gd name="connsiteX4" fmla="*/ 182880 w 292608"/>
              <a:gd name="connsiteY4" fmla="*/ 512064 h 804672"/>
              <a:gd name="connsiteX5" fmla="*/ 158496 w 292608"/>
              <a:gd name="connsiteY5" fmla="*/ 585216 h 804672"/>
              <a:gd name="connsiteX6" fmla="*/ 146304 w 292608"/>
              <a:gd name="connsiteY6" fmla="*/ 658368 h 804672"/>
              <a:gd name="connsiteX7" fmla="*/ 109728 w 292608"/>
              <a:gd name="connsiteY7" fmla="*/ 694944 h 804672"/>
              <a:gd name="connsiteX8" fmla="*/ 36576 w 292608"/>
              <a:gd name="connsiteY8" fmla="*/ 731520 h 804672"/>
              <a:gd name="connsiteX9" fmla="*/ 12192 w 292608"/>
              <a:gd name="connsiteY9" fmla="*/ 768096 h 804672"/>
              <a:gd name="connsiteX10" fmla="*/ 0 w 292608"/>
              <a:gd name="connsiteY10" fmla="*/ 804672 h 804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608" h="804672">
                <a:moveTo>
                  <a:pt x="292608" y="0"/>
                </a:moveTo>
                <a:cubicBezTo>
                  <a:pt x="288544" y="20320"/>
                  <a:pt x="285868" y="40968"/>
                  <a:pt x="280416" y="60960"/>
                </a:cubicBezTo>
                <a:cubicBezTo>
                  <a:pt x="273653" y="85757"/>
                  <a:pt x="256032" y="134112"/>
                  <a:pt x="256032" y="134112"/>
                </a:cubicBezTo>
                <a:cubicBezTo>
                  <a:pt x="250321" y="276893"/>
                  <a:pt x="299224" y="379766"/>
                  <a:pt x="219456" y="475488"/>
                </a:cubicBezTo>
                <a:cubicBezTo>
                  <a:pt x="208418" y="488734"/>
                  <a:pt x="195072" y="499872"/>
                  <a:pt x="182880" y="512064"/>
                </a:cubicBezTo>
                <a:cubicBezTo>
                  <a:pt x="174752" y="536448"/>
                  <a:pt x="162722" y="559863"/>
                  <a:pt x="158496" y="585216"/>
                </a:cubicBezTo>
                <a:cubicBezTo>
                  <a:pt x="154432" y="609600"/>
                  <a:pt x="156344" y="635778"/>
                  <a:pt x="146304" y="658368"/>
                </a:cubicBezTo>
                <a:cubicBezTo>
                  <a:pt x="139301" y="674124"/>
                  <a:pt x="122974" y="683906"/>
                  <a:pt x="109728" y="694944"/>
                </a:cubicBezTo>
                <a:cubicBezTo>
                  <a:pt x="78215" y="721205"/>
                  <a:pt x="73234" y="719301"/>
                  <a:pt x="36576" y="731520"/>
                </a:cubicBezTo>
                <a:cubicBezTo>
                  <a:pt x="28448" y="743712"/>
                  <a:pt x="18745" y="754990"/>
                  <a:pt x="12192" y="768096"/>
                </a:cubicBezTo>
                <a:cubicBezTo>
                  <a:pt x="6445" y="779591"/>
                  <a:pt x="0" y="804672"/>
                  <a:pt x="0" y="80467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439" y="4437343"/>
            <a:ext cx="5493946" cy="19254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8882" y="3640144"/>
            <a:ext cx="3277270" cy="244423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8936" y="4595109"/>
            <a:ext cx="1497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80604020202020204" pitchFamily="34" charset="0"/>
                <a:cs typeface="Arial" panose="02080604020202020204" pitchFamily="34" charset="0"/>
              </a:rPr>
              <a:t>Repeatedly do this: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15112" y="5024253"/>
            <a:ext cx="19575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80604020202020204" pitchFamily="34" charset="0"/>
                <a:cs typeface="Arial" panose="02080604020202020204" pitchFamily="34" charset="0"/>
              </a:rPr>
              <a:t>For each training example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3994" y="6375555"/>
            <a:ext cx="2095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80604020202020204" pitchFamily="34" charset="0"/>
                <a:cs typeface="Arial" panose="02080604020202020204" pitchFamily="34" charset="0"/>
              </a:rPr>
              <a:t>New value of this parameter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699439" y="6388319"/>
            <a:ext cx="8322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80604020202020204" pitchFamily="34" charset="0"/>
                <a:cs typeface="Arial" panose="02080604020202020204" pitchFamily="34" charset="0"/>
              </a:rPr>
              <a:t>Old value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88437" y="6295985"/>
            <a:ext cx="1327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80604020202020204" pitchFamily="34" charset="0"/>
                <a:cs typeface="Arial" panose="02080604020202020204" pitchFamily="34" charset="0"/>
              </a:rPr>
              <a:t>How big the step</a:t>
            </a:r>
          </a:p>
          <a:p>
            <a:r>
              <a:rPr lang="en-US" sz="1200" dirty="0">
                <a:latin typeface="Arial" panose="02080604020202020204" pitchFamily="34" charset="0"/>
                <a:cs typeface="Arial" panose="02080604020202020204" pitchFamily="34" charset="0"/>
              </a:rPr>
              <a:t>We want to take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16045" y="6421721"/>
            <a:ext cx="12170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80604020202020204" pitchFamily="34" charset="0"/>
                <a:cs typeface="Arial" panose="02080604020202020204" pitchFamily="34" charset="0"/>
              </a:rPr>
              <a:t>In this direction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43653" y="6403346"/>
            <a:ext cx="23519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80604020202020204" pitchFamily="34" charset="0"/>
                <a:cs typeface="Arial" panose="02080604020202020204" pitchFamily="34" charset="0"/>
              </a:rPr>
              <a:t>For each feature in the example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1966462" y="5515824"/>
            <a:ext cx="1588688" cy="780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352800" y="5669280"/>
            <a:ext cx="731520" cy="7190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4547616" y="5669280"/>
            <a:ext cx="0" cy="626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5446412" y="5754624"/>
            <a:ext cx="278133" cy="541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6181344" y="5669280"/>
            <a:ext cx="743712" cy="693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5254752" y="4437343"/>
            <a:ext cx="0" cy="863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0" grpId="0" animBg="1"/>
      <p:bldP spid="2" grpId="0"/>
      <p:bldP spid="8" grpId="0"/>
      <p:bldP spid="9" grpId="0"/>
      <p:bldP spid="11" grpId="0"/>
      <p:bldP spid="12" grpId="0"/>
      <p:bldP spid="14" grpId="0"/>
      <p:bldP spid="1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730</Words>
  <Application>Microsoft Office PowerPoint</Application>
  <PresentationFormat>Widescreen</PresentationFormat>
  <Paragraphs>117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Bell MT</vt:lpstr>
      <vt:lpstr>Calibri</vt:lpstr>
      <vt:lpstr>Calibri Light</vt:lpstr>
      <vt:lpstr>Cambria Math</vt:lpstr>
      <vt:lpstr>Times New Roman</vt:lpstr>
      <vt:lpstr>Office Theme</vt:lpstr>
      <vt:lpstr>1_Office Theme</vt:lpstr>
      <vt:lpstr>Lecture : 19</vt:lpstr>
      <vt:lpstr>Supervised Learning</vt:lpstr>
      <vt:lpstr>Supervised Learning</vt:lpstr>
      <vt:lpstr>Supervised Learning</vt:lpstr>
      <vt:lpstr>Price Prediction Simple Linear Regression</vt:lpstr>
      <vt:lpstr>PowerPoint Presentation</vt:lpstr>
      <vt:lpstr>Visualizing – Cost Function</vt:lpstr>
      <vt:lpstr>Minimizing the cost function</vt:lpstr>
      <vt:lpstr>PowerPoint Presentation</vt:lpstr>
      <vt:lpstr>PowerPoint Presentation</vt:lpstr>
      <vt:lpstr>PowerPoint Presentation</vt:lpstr>
      <vt:lpstr>Variants of GD</vt:lpstr>
      <vt:lpstr>GD Details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Installations and Environment Setup</dc:title>
  <dc:creator>Administrator</dc:creator>
  <cp:lastModifiedBy>Tron</cp:lastModifiedBy>
  <cp:revision>450</cp:revision>
  <dcterms:created xsi:type="dcterms:W3CDTF">2022-06-30T07:27:07Z</dcterms:created>
  <dcterms:modified xsi:type="dcterms:W3CDTF">2023-05-02T07:45:04Z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74062896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  <property fmtid="{D5CDD505-2E9C-101B-9397-08002B2CF9AE}" pid="12" name="ICV">
    <vt:lpwstr/>
  </property>
  <property fmtid="{D5CDD505-2E9C-101B-9397-08002B2CF9AE}" pid="13" name="KSOProductBuildVer">
    <vt:lpwstr>1033-11.1.0.11664</vt:lpwstr>
  </property>
</Properties>
</file>